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966" r:id="rId2"/>
    <p:sldMasterId id="2147483919" r:id="rId3"/>
    <p:sldMasterId id="2147483954" r:id="rId4"/>
    <p:sldMasterId id="2147483875" r:id="rId5"/>
    <p:sldMasterId id="2147483908" r:id="rId6"/>
    <p:sldMasterId id="2147483863" r:id="rId7"/>
  </p:sldMasterIdLst>
  <p:notesMasterIdLst>
    <p:notesMasterId r:id="rId84"/>
  </p:notesMasterIdLst>
  <p:sldIdLst>
    <p:sldId id="256" r:id="rId8"/>
    <p:sldId id="258" r:id="rId9"/>
    <p:sldId id="260" r:id="rId10"/>
    <p:sldId id="266" r:id="rId11"/>
    <p:sldId id="360" r:id="rId12"/>
    <p:sldId id="339" r:id="rId13"/>
    <p:sldId id="262" r:id="rId14"/>
    <p:sldId id="263" r:id="rId15"/>
    <p:sldId id="269" r:id="rId16"/>
    <p:sldId id="270" r:id="rId17"/>
    <p:sldId id="271" r:id="rId18"/>
    <p:sldId id="272" r:id="rId19"/>
    <p:sldId id="274" r:id="rId20"/>
    <p:sldId id="273" r:id="rId21"/>
    <p:sldId id="361" r:id="rId22"/>
    <p:sldId id="275" r:id="rId23"/>
    <p:sldId id="341" r:id="rId24"/>
    <p:sldId id="282" r:id="rId25"/>
    <p:sldId id="283" r:id="rId26"/>
    <p:sldId id="284" r:id="rId27"/>
    <p:sldId id="285" r:id="rId28"/>
    <p:sldId id="286" r:id="rId29"/>
    <p:sldId id="362" r:id="rId30"/>
    <p:sldId id="288" r:id="rId31"/>
    <p:sldId id="364" r:id="rId32"/>
    <p:sldId id="365" r:id="rId33"/>
    <p:sldId id="363" r:id="rId34"/>
    <p:sldId id="291" r:id="rId35"/>
    <p:sldId id="290" r:id="rId36"/>
    <p:sldId id="356" r:id="rId37"/>
    <p:sldId id="342" r:id="rId38"/>
    <p:sldId id="293" r:id="rId39"/>
    <p:sldId id="294" r:id="rId40"/>
    <p:sldId id="295" r:id="rId41"/>
    <p:sldId id="296" r:id="rId42"/>
    <p:sldId id="355" r:id="rId43"/>
    <p:sldId id="343" r:id="rId44"/>
    <p:sldId id="344" r:id="rId45"/>
    <p:sldId id="345" r:id="rId46"/>
    <p:sldId id="347" r:id="rId47"/>
    <p:sldId id="298" r:id="rId48"/>
    <p:sldId id="299" r:id="rId49"/>
    <p:sldId id="302" r:id="rId50"/>
    <p:sldId id="300" r:id="rId51"/>
    <p:sldId id="304" r:id="rId52"/>
    <p:sldId id="301"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54" r:id="rId66"/>
    <p:sldId id="348" r:id="rId67"/>
    <p:sldId id="328" r:id="rId68"/>
    <p:sldId id="352" r:id="rId69"/>
    <p:sldId id="351" r:id="rId70"/>
    <p:sldId id="329" r:id="rId71"/>
    <p:sldId id="265" r:id="rId72"/>
    <p:sldId id="353" r:id="rId73"/>
    <p:sldId id="349" r:id="rId74"/>
    <p:sldId id="333" r:id="rId75"/>
    <p:sldId id="334" r:id="rId76"/>
    <p:sldId id="335" r:id="rId77"/>
    <p:sldId id="336" r:id="rId78"/>
    <p:sldId id="337" r:id="rId79"/>
    <p:sldId id="338" r:id="rId80"/>
    <p:sldId id="264" r:id="rId81"/>
    <p:sldId id="359" r:id="rId82"/>
    <p:sldId id="268" r:id="rId83"/>
  </p:sldIdLst>
  <p:sldSz cx="9144000" cy="6858000" type="screen4x3"/>
  <p:notesSz cx="7315200" cy="9601200"/>
  <p:custDataLst>
    <p:tags r:id="rId85"/>
  </p:custDataLst>
  <p:defaultText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309" userDrawn="1">
          <p15:clr>
            <a:srgbClr val="A4A3A4"/>
          </p15:clr>
        </p15:guide>
        <p15:guide id="3" orient="horz" pos="3226" userDrawn="1">
          <p15:clr>
            <a:srgbClr val="A4A3A4"/>
          </p15:clr>
        </p15:guide>
        <p15:guide id="4" orient="horz" pos="1091">
          <p15:clr>
            <a:srgbClr val="A4A3A4"/>
          </p15:clr>
        </p15:guide>
        <p15:guide id="5" orient="horz" pos="2172">
          <p15:clr>
            <a:srgbClr val="A4A3A4"/>
          </p15:clr>
        </p15:guide>
        <p15:guide id="6" orient="horz" pos="1083">
          <p15:clr>
            <a:srgbClr val="A4A3A4"/>
          </p15:clr>
        </p15:guide>
        <p15:guide id="7" pos="3408" userDrawn="1">
          <p15:clr>
            <a:srgbClr val="A4A3A4"/>
          </p15:clr>
        </p15:guide>
        <p15:guide id="8" orient="horz" pos="3168" userDrawn="1">
          <p15:clr>
            <a:srgbClr val="A4A3A4"/>
          </p15:clr>
        </p15:guide>
        <p15:guide id="9" orient="horz" pos="1074">
          <p15:clr>
            <a:srgbClr val="A4A3A4"/>
          </p15:clr>
        </p15:guide>
        <p15:guide id="10" pos="2891">
          <p15:clr>
            <a:srgbClr val="A4A3A4"/>
          </p15:clr>
        </p15:guide>
        <p15:guide id="11" orient="horz" pos="1142">
          <p15:clr>
            <a:srgbClr val="A4A3A4"/>
          </p15:clr>
        </p15:guide>
        <p15:guide id="12" orient="horz" pos="1704" userDrawn="1">
          <p15:clr>
            <a:srgbClr val="A4A3A4"/>
          </p15:clr>
        </p15:guide>
        <p15:guide id="13" orient="horz" pos="3174">
          <p15:clr>
            <a:srgbClr val="A4A3A4"/>
          </p15:clr>
        </p15:guide>
        <p15:guide id="14" orient="horz" pos="1065">
          <p15:clr>
            <a:srgbClr val="A4A3A4"/>
          </p15:clr>
        </p15:guide>
        <p15:guide id="15" pos="4536" userDrawn="1">
          <p15:clr>
            <a:srgbClr val="A4A3A4"/>
          </p15:clr>
        </p15:guide>
        <p15:guide id="16" orient="horz" pos="3241">
          <p15:clr>
            <a:srgbClr val="A4A3A4"/>
          </p15:clr>
        </p15:guide>
        <p15:guide id="17" orient="horz" pos="2088" userDrawn="1">
          <p15:clr>
            <a:srgbClr val="A4A3A4"/>
          </p15:clr>
        </p15:guide>
        <p15:guide id="18" orient="horz" pos="3169">
          <p15:clr>
            <a:srgbClr val="A4A3A4"/>
          </p15:clr>
        </p15:guide>
        <p15:guide id="19" orient="horz" pos="1067">
          <p15:clr>
            <a:srgbClr val="A4A3A4"/>
          </p15:clr>
        </p15:guide>
        <p15:guide id="20" orient="horz" pos="174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Echeverry" initials="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6600"/>
    <a:srgbClr val="808080"/>
    <a:srgbClr val="A5A5A5"/>
    <a:srgbClr val="E1E1E1"/>
    <a:srgbClr val="D2D2D2"/>
    <a:srgbClr val="166EDA"/>
    <a:srgbClr val="FFFF66"/>
    <a:srgbClr val="00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314" autoAdjust="0"/>
  </p:normalViewPr>
  <p:slideViewPr>
    <p:cSldViewPr snapToGrid="0" showGuides="1">
      <p:cViewPr varScale="1">
        <p:scale>
          <a:sx n="53" d="100"/>
          <a:sy n="53" d="100"/>
        </p:scale>
        <p:origin x="1920" y="78"/>
      </p:cViewPr>
      <p:guideLst>
        <p:guide pos="4309"/>
        <p:guide orient="horz" pos="3226"/>
        <p:guide orient="horz" pos="1091"/>
        <p:guide orient="horz" pos="2172"/>
        <p:guide orient="horz" pos="1083"/>
        <p:guide pos="3408"/>
        <p:guide orient="horz" pos="3168"/>
        <p:guide orient="horz" pos="1074"/>
        <p:guide pos="2891"/>
        <p:guide orient="horz" pos="1142"/>
        <p:guide orient="horz" pos="1704"/>
        <p:guide orient="horz" pos="3174"/>
        <p:guide orient="horz" pos="1065"/>
        <p:guide pos="4536"/>
        <p:guide orient="horz" pos="3241"/>
        <p:guide orient="horz" pos="2088"/>
        <p:guide orient="horz" pos="3169"/>
        <p:guide orient="horz" pos="1067"/>
        <p:guide orient="horz" pos="1745"/>
      </p:guideLst>
    </p:cSldViewPr>
  </p:slideViewPr>
  <p:outlineViewPr>
    <p:cViewPr>
      <p:scale>
        <a:sx n="33" d="100"/>
        <a:sy n="33" d="100"/>
      </p:scale>
      <p:origin x="48" y="6408"/>
    </p:cViewPr>
  </p:outlineViewPr>
  <p:notesTextViewPr>
    <p:cViewPr>
      <p:scale>
        <a:sx n="1" d="1"/>
        <a:sy n="1" d="1"/>
      </p:scale>
      <p:origin x="0" y="0"/>
    </p:cViewPr>
  </p:notesTextViewPr>
  <p:sorterViewPr>
    <p:cViewPr>
      <p:scale>
        <a:sx n="75" d="100"/>
        <a:sy n="75" d="100"/>
      </p:scale>
      <p:origin x="0" y="-6198"/>
    </p:cViewPr>
  </p:sorterViewPr>
  <p:notesViewPr>
    <p:cSldViewPr snapToGrid="0">
      <p:cViewPr varScale="1">
        <p:scale>
          <a:sx n="52" d="100"/>
          <a:sy n="52" d="100"/>
        </p:scale>
        <p:origin x="28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0" tIns="48325" rIns="96650" bIns="48325" rtlCol="0"/>
          <a:lstStyle>
            <a:lvl1pPr algn="l">
              <a:defRPr sz="1300"/>
            </a:lvl1pPr>
          </a:lstStyle>
          <a:p>
            <a:endParaRPr lang="en-GB"/>
          </a:p>
        </p:txBody>
      </p:sp>
      <p:sp>
        <p:nvSpPr>
          <p:cNvPr id="3" name="Date Placeholder 2"/>
          <p:cNvSpPr>
            <a:spLocks noGrp="1"/>
          </p:cNvSpPr>
          <p:nvPr>
            <p:ph type="dt" idx="1"/>
          </p:nvPr>
        </p:nvSpPr>
        <p:spPr>
          <a:xfrm>
            <a:off x="4143588" y="0"/>
            <a:ext cx="3169920" cy="481728"/>
          </a:xfrm>
          <a:prstGeom prst="rect">
            <a:avLst/>
          </a:prstGeom>
        </p:spPr>
        <p:txBody>
          <a:bodyPr vert="horz" lIns="96650" tIns="48325" rIns="96650" bIns="48325" rtlCol="0"/>
          <a:lstStyle>
            <a:lvl1pPr algn="r">
              <a:defRPr sz="1300"/>
            </a:lvl1pPr>
          </a:lstStyle>
          <a:p>
            <a:fld id="{3250DCED-B51D-4375-9195-FCC31021FCA6}" type="datetimeFigureOut">
              <a:rPr lang="en-GB" smtClean="0"/>
              <a:t>05/02/2018</a:t>
            </a:fld>
            <a:endParaRPr lang="en-GB"/>
          </a:p>
        </p:txBody>
      </p:sp>
      <p:sp>
        <p:nvSpPr>
          <p:cNvPr id="4" name="Slide Image Placeholder 3"/>
          <p:cNvSpPr>
            <a:spLocks noGrp="1" noRot="1" noChangeAspect="1"/>
          </p:cNvSpPr>
          <p:nvPr>
            <p:ph type="sldImg" idx="2"/>
          </p:nvPr>
        </p:nvSpPr>
        <p:spPr>
          <a:xfrm>
            <a:off x="1495425" y="1198563"/>
            <a:ext cx="4324350" cy="3243262"/>
          </a:xfrm>
          <a:prstGeom prst="rect">
            <a:avLst/>
          </a:prstGeom>
          <a:noFill/>
          <a:ln w="12700">
            <a:solidFill>
              <a:prstClr val="black"/>
            </a:solidFill>
          </a:ln>
        </p:spPr>
        <p:txBody>
          <a:bodyPr vert="horz" lIns="96650" tIns="48325" rIns="96650" bIns="48325" rtlCol="0" anchor="ctr"/>
          <a:lstStyle/>
          <a:p>
            <a:endParaRPr lang="en-GB"/>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7"/>
          </a:xfrm>
          <a:prstGeom prst="rect">
            <a:avLst/>
          </a:prstGeom>
        </p:spPr>
        <p:txBody>
          <a:bodyPr vert="horz" lIns="96650" tIns="48325" rIns="96650" bIns="48325" rtlCol="0" anchor="b"/>
          <a:lstStyle>
            <a:lvl1pPr algn="l">
              <a:defRPr sz="1300"/>
            </a:lvl1pPr>
          </a:lstStyle>
          <a:p>
            <a:endParaRPr lang="en-GB"/>
          </a:p>
        </p:txBody>
      </p:sp>
      <p:sp>
        <p:nvSpPr>
          <p:cNvPr id="7" name="Slide Number Placeholder 6"/>
          <p:cNvSpPr>
            <a:spLocks noGrp="1"/>
          </p:cNvSpPr>
          <p:nvPr>
            <p:ph type="sldNum" sz="quarter" idx="5"/>
          </p:nvPr>
        </p:nvSpPr>
        <p:spPr>
          <a:xfrm>
            <a:off x="4143588" y="9119474"/>
            <a:ext cx="3169920" cy="481727"/>
          </a:xfrm>
          <a:prstGeom prst="rect">
            <a:avLst/>
          </a:prstGeom>
        </p:spPr>
        <p:txBody>
          <a:bodyPr vert="horz" lIns="96650" tIns="48325" rIns="96650" bIns="48325" rtlCol="0" anchor="b"/>
          <a:lstStyle>
            <a:lvl1pPr algn="r">
              <a:defRPr sz="1300"/>
            </a:lvl1pPr>
          </a:lstStyle>
          <a:p>
            <a:fld id="{3CD59CFA-B435-40BA-9094-DD8CE916D64D}" type="slidenum">
              <a:rPr lang="en-GB" smtClean="0"/>
              <a:t>‹#›</a:t>
            </a:fld>
            <a:endParaRPr lang="en-GB"/>
          </a:p>
        </p:txBody>
      </p:sp>
    </p:spTree>
    <p:extLst>
      <p:ext uri="{BB962C8B-B14F-4D97-AF65-F5344CB8AC3E}">
        <p14:creationId xmlns:p14="http://schemas.microsoft.com/office/powerpoint/2010/main" val="904453458"/>
      </p:ext>
    </p:extLst>
  </p:cSld>
  <p:clrMap bg1="lt1" tx1="dk1" bg2="lt2" tx2="dk2" accent1="accent1" accent2="accent2" accent3="accent3" accent4="accent4" accent5="accent5" accent6="accent6" hlink="hlink" folHlink="folHlink"/>
  <p:notesStyle>
    <a:lvl1pPr marL="0" algn="l" defTabSz="914303" rtl="0" eaLnBrk="1" latinLnBrk="0" hangingPunct="1">
      <a:defRPr sz="1200" kern="1200">
        <a:solidFill>
          <a:schemeClr val="tx1"/>
        </a:solidFill>
        <a:latin typeface="+mn-lt"/>
        <a:ea typeface="+mn-ea"/>
        <a:cs typeface="+mn-cs"/>
      </a:defRPr>
    </a:lvl1pPr>
    <a:lvl2pPr marL="457152" algn="l" defTabSz="914303" rtl="0" eaLnBrk="1" latinLnBrk="0" hangingPunct="1">
      <a:defRPr sz="1200" kern="1200">
        <a:solidFill>
          <a:schemeClr val="tx1"/>
        </a:solidFill>
        <a:latin typeface="+mn-lt"/>
        <a:ea typeface="+mn-ea"/>
        <a:cs typeface="+mn-cs"/>
      </a:defRPr>
    </a:lvl2pPr>
    <a:lvl3pPr marL="914303" algn="l" defTabSz="914303" rtl="0" eaLnBrk="1" latinLnBrk="0" hangingPunct="1">
      <a:defRPr sz="1200" kern="1200">
        <a:solidFill>
          <a:schemeClr val="tx1"/>
        </a:solidFill>
        <a:latin typeface="+mn-lt"/>
        <a:ea typeface="+mn-ea"/>
        <a:cs typeface="+mn-cs"/>
      </a:defRPr>
    </a:lvl3pPr>
    <a:lvl4pPr marL="1371455" algn="l" defTabSz="914303" rtl="0" eaLnBrk="1" latinLnBrk="0" hangingPunct="1">
      <a:defRPr sz="1200" kern="1200">
        <a:solidFill>
          <a:schemeClr val="tx1"/>
        </a:solidFill>
        <a:latin typeface="+mn-lt"/>
        <a:ea typeface="+mn-ea"/>
        <a:cs typeface="+mn-cs"/>
      </a:defRPr>
    </a:lvl4pPr>
    <a:lvl5pPr marL="1828606" algn="l" defTabSz="914303" rtl="0" eaLnBrk="1" latinLnBrk="0" hangingPunct="1">
      <a:defRPr sz="1200" kern="1200">
        <a:solidFill>
          <a:schemeClr val="tx1"/>
        </a:solidFill>
        <a:latin typeface="+mn-lt"/>
        <a:ea typeface="+mn-ea"/>
        <a:cs typeface="+mn-cs"/>
      </a:defRPr>
    </a:lvl5pPr>
    <a:lvl6pPr marL="2285758" algn="l" defTabSz="914303" rtl="0" eaLnBrk="1" latinLnBrk="0" hangingPunct="1">
      <a:defRPr sz="1200" kern="1200">
        <a:solidFill>
          <a:schemeClr val="tx1"/>
        </a:solidFill>
        <a:latin typeface="+mn-lt"/>
        <a:ea typeface="+mn-ea"/>
        <a:cs typeface="+mn-cs"/>
      </a:defRPr>
    </a:lvl6pPr>
    <a:lvl7pPr marL="2742909" algn="l" defTabSz="914303" rtl="0" eaLnBrk="1" latinLnBrk="0" hangingPunct="1">
      <a:defRPr sz="1200" kern="1200">
        <a:solidFill>
          <a:schemeClr val="tx1"/>
        </a:solidFill>
        <a:latin typeface="+mn-lt"/>
        <a:ea typeface="+mn-ea"/>
        <a:cs typeface="+mn-cs"/>
      </a:defRPr>
    </a:lvl7pPr>
    <a:lvl8pPr marL="3200061" algn="l" defTabSz="914303" rtl="0" eaLnBrk="1" latinLnBrk="0" hangingPunct="1">
      <a:defRPr sz="1200" kern="1200">
        <a:solidFill>
          <a:schemeClr val="tx1"/>
        </a:solidFill>
        <a:latin typeface="+mn-lt"/>
        <a:ea typeface="+mn-ea"/>
        <a:cs typeface="+mn-cs"/>
      </a:defRPr>
    </a:lvl8pPr>
    <a:lvl9pPr marL="3657212" algn="l" defTabSz="9143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omg.org/spec/UML/2.5/"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draw.io/" TargetMode="External"/><Relationship Id="rId4" Type="http://schemas.openxmlformats.org/officeDocument/2006/relationships/hyperlink" Target="https://holub.com/u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s.wikipedia.org/wiki/Xerox_PARC" TargetMode="External"/><Relationship Id="rId13" Type="http://schemas.openxmlformats.org/officeDocument/2006/relationships/hyperlink" Target="https://es.wikipedia.org/wiki/Interfaz_gr%C3%A1fica_de_usuario" TargetMode="External"/><Relationship Id="rId3" Type="http://schemas.openxmlformats.org/officeDocument/2006/relationships/hyperlink" Target="https://es.wikipedia.org/wiki/Simula" TargetMode="External"/><Relationship Id="rId7" Type="http://schemas.openxmlformats.org/officeDocument/2006/relationships/hyperlink" Target="https://es.wikipedia.org/wiki/Smalltalk" TargetMode="External"/><Relationship Id="rId12" Type="http://schemas.openxmlformats.org/officeDocument/2006/relationships/hyperlink" Target="https://es.wikipedia.org/wiki/Lenguaje_de_programaci%C3%B3n_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s.wikipedia.org/wiki/Oslo" TargetMode="External"/><Relationship Id="rId11" Type="http://schemas.openxmlformats.org/officeDocument/2006/relationships/hyperlink" Target="https://es.wikipedia.org/wiki/C++" TargetMode="External"/><Relationship Id="rId5" Type="http://schemas.openxmlformats.org/officeDocument/2006/relationships/hyperlink" Target="https://es.wikipedia.org/wiki/Kristen_Nygaard" TargetMode="External"/><Relationship Id="rId10" Type="http://schemas.openxmlformats.org/officeDocument/2006/relationships/hyperlink" Target="https://es.wikipedia.org/wiki/A%C3%B1os_1980" TargetMode="External"/><Relationship Id="rId4" Type="http://schemas.openxmlformats.org/officeDocument/2006/relationships/hyperlink" Target="https://es.wikipedia.org/wiki/Ole-Johan_Dahl" TargetMode="External"/><Relationship Id="rId9" Type="http://schemas.openxmlformats.org/officeDocument/2006/relationships/hyperlink" Target="https://es.wikipedia.org/wiki/Basic"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Objetivos</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aprendizaje</a:t>
            </a:r>
            <a:r>
              <a:rPr lang="en-US" sz="1200" b="0" i="0" u="none" strike="noStrike" kern="1200" dirty="0">
                <a:solidFill>
                  <a:schemeClr val="tx1"/>
                </a:solidFill>
                <a:effectLst/>
                <a:latin typeface="+mn-lt"/>
                <a:ea typeface="+mn-ea"/>
                <a:cs typeface="+mn-cs"/>
              </a:rPr>
              <a:t>:</a:t>
            </a:r>
            <a:endParaRPr lang="en-US" b="0" dirty="0">
              <a:effectLst/>
            </a:endParaRPr>
          </a:p>
          <a:p>
            <a:endParaRPr lang="en-US" dirty="0"/>
          </a:p>
          <a:p>
            <a:r>
              <a:rPr lang="en-US" dirty="0" err="1"/>
              <a:t>Comportamiento</a:t>
            </a:r>
            <a:r>
              <a:rPr lang="en-US" baseline="0" dirty="0"/>
              <a:t> - </a:t>
            </a:r>
            <a:r>
              <a:rPr lang="en-US" dirty="0" err="1"/>
              <a:t>Comunicación</a:t>
            </a:r>
            <a:r>
              <a:rPr lang="en-US" dirty="0"/>
              <a:t>: Para </a:t>
            </a:r>
            <a:r>
              <a:rPr lang="en-US" dirty="0" err="1"/>
              <a:t>este</a:t>
            </a:r>
            <a:r>
              <a:rPr lang="en-US" dirty="0"/>
              <a:t> </a:t>
            </a:r>
            <a:r>
              <a:rPr lang="en-US" dirty="0" err="1"/>
              <a:t>tema</a:t>
            </a:r>
            <a:r>
              <a:rPr lang="en-US" dirty="0"/>
              <a:t> </a:t>
            </a:r>
            <a:r>
              <a:rPr lang="en-US" dirty="0" err="1"/>
              <a:t>en</a:t>
            </a:r>
            <a:r>
              <a:rPr lang="en-US" baseline="0" dirty="0"/>
              <a:t> el que lo fundamental </a:t>
            </a:r>
            <a:r>
              <a:rPr lang="en-US" baseline="0" dirty="0" err="1"/>
              <a:t>es</a:t>
            </a:r>
            <a:r>
              <a:rPr lang="en-US" baseline="0" dirty="0"/>
              <a:t> </a:t>
            </a:r>
            <a:r>
              <a:rPr lang="en-US" baseline="0" dirty="0" err="1"/>
              <a:t>entender</a:t>
            </a:r>
            <a:r>
              <a:rPr lang="en-US" baseline="0" dirty="0"/>
              <a:t> el </a:t>
            </a:r>
            <a:r>
              <a:rPr lang="en-US" baseline="0" dirty="0" err="1"/>
              <a:t>paradigma</a:t>
            </a:r>
            <a:r>
              <a:rPr lang="en-US" baseline="0" dirty="0"/>
              <a:t> </a:t>
            </a:r>
            <a:r>
              <a:rPr lang="en-US" baseline="0" dirty="0" err="1"/>
              <a:t>Oarientado</a:t>
            </a:r>
            <a:r>
              <a:rPr lang="en-US" baseline="0" dirty="0"/>
              <a:t> a </a:t>
            </a:r>
            <a:r>
              <a:rPr lang="en-US" baseline="0" dirty="0" err="1"/>
              <a:t>Objetos</a:t>
            </a:r>
            <a:r>
              <a:rPr lang="en-US" baseline="0" dirty="0"/>
              <a:t> </a:t>
            </a:r>
            <a:r>
              <a:rPr lang="en-US" baseline="0" dirty="0" err="1"/>
              <a:t>desde</a:t>
            </a:r>
            <a:r>
              <a:rPr lang="en-US" baseline="0" dirty="0"/>
              <a:t> la </a:t>
            </a:r>
            <a:r>
              <a:rPr lang="en-US" baseline="0" dirty="0" err="1"/>
              <a:t>construcción</a:t>
            </a:r>
            <a:r>
              <a:rPr lang="en-US" baseline="0" dirty="0"/>
              <a:t> de </a:t>
            </a:r>
            <a:r>
              <a:rPr lang="en-US" baseline="0" dirty="0" err="1"/>
              <a:t>su</a:t>
            </a:r>
            <a:r>
              <a:rPr lang="en-US" baseline="0" dirty="0"/>
              <a:t> </a:t>
            </a:r>
            <a:r>
              <a:rPr lang="en-US" baseline="0" dirty="0" err="1"/>
              <a:t>etapa</a:t>
            </a:r>
            <a:r>
              <a:rPr lang="en-US" baseline="0" dirty="0"/>
              <a:t> de </a:t>
            </a:r>
            <a:r>
              <a:rPr lang="en-US" baseline="0" dirty="0" err="1"/>
              <a:t>diseño</a:t>
            </a:r>
            <a:r>
              <a:rPr lang="en-US" baseline="0" dirty="0"/>
              <a:t>, se </a:t>
            </a:r>
            <a:r>
              <a:rPr lang="en-US" baseline="0" dirty="0" err="1"/>
              <a:t>tiene</a:t>
            </a:r>
            <a:r>
              <a:rPr lang="en-US" baseline="0" dirty="0"/>
              <a:t> que </a:t>
            </a:r>
            <a:r>
              <a:rPr lang="en-US" baseline="0" dirty="0" err="1"/>
              <a:t>hacer</a:t>
            </a:r>
            <a:r>
              <a:rPr lang="en-US" baseline="0" dirty="0"/>
              <a:t> </a:t>
            </a:r>
            <a:r>
              <a:rPr lang="en-US" baseline="0" dirty="0" err="1"/>
              <a:t>énfasis</a:t>
            </a:r>
            <a:r>
              <a:rPr lang="en-US" baseline="0" dirty="0"/>
              <a:t> </a:t>
            </a:r>
            <a:r>
              <a:rPr lang="en-US" baseline="0" dirty="0" err="1"/>
              <a:t>en</a:t>
            </a:r>
            <a:r>
              <a:rPr lang="en-US" baseline="0" dirty="0"/>
              <a:t> la </a:t>
            </a:r>
            <a:r>
              <a:rPr lang="en-US" baseline="0" dirty="0" err="1"/>
              <a:t>importancia</a:t>
            </a:r>
            <a:r>
              <a:rPr lang="en-US" baseline="0" dirty="0"/>
              <a:t> de la </a:t>
            </a:r>
            <a:r>
              <a:rPr lang="en-US" baseline="0" dirty="0" err="1"/>
              <a:t>comunicación</a:t>
            </a:r>
            <a:r>
              <a:rPr lang="en-US" baseline="0" dirty="0"/>
              <a:t> de un </a:t>
            </a:r>
            <a:r>
              <a:rPr lang="en-US" baseline="0" dirty="0" err="1"/>
              <a:t>buen</a:t>
            </a:r>
            <a:r>
              <a:rPr lang="en-US" baseline="0" dirty="0"/>
              <a:t> </a:t>
            </a:r>
            <a:r>
              <a:rPr lang="en-US" baseline="0" dirty="0" err="1"/>
              <a:t>diseño</a:t>
            </a:r>
            <a:r>
              <a:rPr lang="en-US" baseline="0" dirty="0"/>
              <a:t> a </a:t>
            </a:r>
            <a:r>
              <a:rPr lang="en-US" baseline="0" dirty="0" err="1"/>
              <a:t>través</a:t>
            </a:r>
            <a:r>
              <a:rPr lang="en-US" baseline="0" dirty="0"/>
              <a:t> de las </a:t>
            </a:r>
            <a:r>
              <a:rPr lang="en-US" baseline="0" dirty="0" err="1"/>
              <a:t>herramientas</a:t>
            </a:r>
            <a:r>
              <a:rPr lang="en-US" baseline="0" dirty="0"/>
              <a:t> para </a:t>
            </a:r>
            <a:r>
              <a:rPr lang="en-US" baseline="0" dirty="0" err="1"/>
              <a:t>aplicar</a:t>
            </a:r>
            <a:r>
              <a:rPr lang="en-US" baseline="0" dirty="0"/>
              <a:t> el UML que se </a:t>
            </a:r>
            <a:r>
              <a:rPr lang="en-US" baseline="0" dirty="0" err="1"/>
              <a:t>encuentran</a:t>
            </a:r>
            <a:r>
              <a:rPr lang="en-US" baseline="0" dirty="0"/>
              <a:t> </a:t>
            </a:r>
            <a:r>
              <a:rPr lang="en-US" baseline="0" dirty="0" err="1"/>
              <a:t>disponibles</a:t>
            </a:r>
            <a:r>
              <a:rPr lang="en-US" baseline="0" dirty="0"/>
              <a:t> </a:t>
            </a:r>
            <a:r>
              <a:rPr lang="en-US" baseline="0" dirty="0" err="1"/>
              <a:t>en</a:t>
            </a:r>
            <a:r>
              <a:rPr lang="en-US" baseline="0" dirty="0"/>
              <a:t> </a:t>
            </a:r>
            <a:r>
              <a:rPr lang="en-US" baseline="0" dirty="0" err="1"/>
              <a:t>este</a:t>
            </a:r>
            <a:r>
              <a:rPr lang="en-US" baseline="0" dirty="0"/>
              <a:t> </a:t>
            </a:r>
            <a:r>
              <a:rPr lang="en-US" baseline="0" dirty="0" err="1"/>
              <a:t>momento</a:t>
            </a:r>
            <a:r>
              <a:rPr lang="en-US" baseline="0" dirty="0"/>
              <a:t>.</a:t>
            </a:r>
            <a:endParaRPr lang="en-US" dirty="0"/>
          </a:p>
          <a:p>
            <a:endParaRPr lang="es-MX" noProof="0" dirty="0"/>
          </a:p>
          <a:p>
            <a:r>
              <a:rPr lang="en-US" dirty="0" err="1"/>
              <a:t>Mentalidad</a:t>
            </a:r>
            <a:r>
              <a:rPr lang="en-US" baseline="0" dirty="0"/>
              <a:t> - </a:t>
            </a:r>
            <a:r>
              <a:rPr lang="en-US" dirty="0" err="1"/>
              <a:t>Orientación</a:t>
            </a:r>
            <a:r>
              <a:rPr lang="en-US" dirty="0"/>
              <a:t> a </a:t>
            </a:r>
            <a:r>
              <a:rPr lang="en-US" dirty="0" err="1"/>
              <a:t>futuro</a:t>
            </a:r>
            <a:r>
              <a:rPr lang="en-US" dirty="0"/>
              <a:t>: Este </a:t>
            </a:r>
            <a:r>
              <a:rPr lang="en-US" dirty="0" err="1"/>
              <a:t>tema</a:t>
            </a:r>
            <a:r>
              <a:rPr lang="en-US" dirty="0"/>
              <a:t> se </a:t>
            </a:r>
            <a:r>
              <a:rPr lang="en-US" dirty="0" err="1"/>
              <a:t>basa</a:t>
            </a:r>
            <a:r>
              <a:rPr lang="en-US" dirty="0"/>
              <a:t> </a:t>
            </a:r>
            <a:r>
              <a:rPr lang="en-US" dirty="0" err="1"/>
              <a:t>en</a:t>
            </a:r>
            <a:r>
              <a:rPr lang="en-US" dirty="0"/>
              <a:t> la </a:t>
            </a:r>
            <a:r>
              <a:rPr lang="en-US" dirty="0" err="1"/>
              <a:t>mentalidad</a:t>
            </a:r>
            <a:r>
              <a:rPr lang="en-US" baseline="0" dirty="0"/>
              <a:t> de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contiene</a:t>
            </a:r>
            <a:r>
              <a:rPr lang="en-US" baseline="0" dirty="0"/>
              <a:t> el </a:t>
            </a:r>
            <a:r>
              <a:rPr lang="en-US" baseline="0" dirty="0" err="1"/>
              <a:t>sustento</a:t>
            </a:r>
            <a:r>
              <a:rPr lang="en-US" baseline="0" dirty="0"/>
              <a:t> </a:t>
            </a:r>
            <a:r>
              <a:rPr lang="en-US" baseline="0" dirty="0" err="1"/>
              <a:t>teórico</a:t>
            </a:r>
            <a:r>
              <a:rPr lang="en-US" baseline="0" dirty="0"/>
              <a:t> del </a:t>
            </a:r>
            <a:r>
              <a:rPr lang="en-US" baseline="0" dirty="0" err="1"/>
              <a:t>tema</a:t>
            </a:r>
            <a:r>
              <a:rPr lang="en-US" baseline="0" dirty="0"/>
              <a:t> </a:t>
            </a:r>
            <a:r>
              <a:rPr lang="en-US" baseline="0" dirty="0" err="1"/>
              <a:t>medular</a:t>
            </a:r>
            <a:r>
              <a:rPr lang="en-US" baseline="0" dirty="0"/>
              <a:t> del </a:t>
            </a:r>
            <a:r>
              <a:rPr lang="en-US" baseline="0" dirty="0" err="1"/>
              <a:t>curso</a:t>
            </a:r>
            <a:r>
              <a:rPr lang="en-US" baseline="0" dirty="0"/>
              <a:t>, </a:t>
            </a:r>
            <a:r>
              <a:rPr lang="en-US" baseline="0" dirty="0" err="1"/>
              <a:t>además</a:t>
            </a:r>
            <a:r>
              <a:rPr lang="en-US" baseline="0" dirty="0"/>
              <a:t> </a:t>
            </a:r>
            <a:r>
              <a:rPr lang="en-US" baseline="0" dirty="0" err="1"/>
              <a:t>quién</a:t>
            </a:r>
            <a:r>
              <a:rPr lang="en-US" baseline="0" dirty="0"/>
              <a:t> </a:t>
            </a:r>
            <a:r>
              <a:rPr lang="en-US" baseline="0" dirty="0" err="1"/>
              <a:t>logra</a:t>
            </a:r>
            <a:r>
              <a:rPr lang="en-US" baseline="0" dirty="0"/>
              <a:t> </a:t>
            </a:r>
            <a:r>
              <a:rPr lang="en-US" baseline="0" dirty="0" err="1"/>
              <a:t>enteder</a:t>
            </a:r>
            <a:r>
              <a:rPr lang="en-US" baseline="0" dirty="0"/>
              <a:t> </a:t>
            </a:r>
            <a:r>
              <a:rPr lang="en-US" baseline="0" dirty="0" err="1"/>
              <a:t>este</a:t>
            </a:r>
            <a:r>
              <a:rPr lang="en-US" baseline="0" dirty="0"/>
              <a:t> </a:t>
            </a:r>
            <a:r>
              <a:rPr lang="en-US" baseline="0" dirty="0" err="1"/>
              <a:t>tema</a:t>
            </a:r>
            <a:r>
              <a:rPr lang="en-US" baseline="0" dirty="0"/>
              <a:t>, </a:t>
            </a:r>
            <a:r>
              <a:rPr lang="en-US" baseline="0" dirty="0" err="1"/>
              <a:t>puede</a:t>
            </a:r>
            <a:r>
              <a:rPr lang="en-US" baseline="0" dirty="0"/>
              <a:t> </a:t>
            </a:r>
            <a:r>
              <a:rPr lang="en-US" baseline="0" dirty="0" err="1"/>
              <a:t>aplicarlo</a:t>
            </a:r>
            <a:r>
              <a:rPr lang="en-US" baseline="0" dirty="0"/>
              <a:t> a </a:t>
            </a:r>
            <a:r>
              <a:rPr lang="en-US" baseline="0" dirty="0" err="1"/>
              <a:t>cualquier</a:t>
            </a:r>
            <a:r>
              <a:rPr lang="en-US" baseline="0" dirty="0"/>
              <a:t> </a:t>
            </a:r>
            <a:r>
              <a:rPr lang="en-US" baseline="0" dirty="0" err="1"/>
              <a:t>otro</a:t>
            </a:r>
            <a:r>
              <a:rPr lang="en-US" baseline="0" dirty="0"/>
              <a:t> </a:t>
            </a:r>
            <a:r>
              <a:rPr lang="en-US" baseline="0" dirty="0" err="1"/>
              <a:t>lenguaje</a:t>
            </a:r>
            <a:r>
              <a:rPr lang="en-US" baseline="0" dirty="0"/>
              <a:t> </a:t>
            </a:r>
            <a:r>
              <a:rPr lang="en-US" baseline="0" dirty="0" err="1"/>
              <a:t>orientado</a:t>
            </a:r>
            <a:r>
              <a:rPr lang="en-US" baseline="0" dirty="0"/>
              <a:t> a </a:t>
            </a:r>
            <a:r>
              <a:rPr lang="en-US" baseline="0" dirty="0" err="1"/>
              <a:t>objetos</a:t>
            </a:r>
            <a:r>
              <a:rPr lang="en-US" baseline="0" dirty="0"/>
              <a:t> </a:t>
            </a:r>
            <a:r>
              <a:rPr lang="en-US" baseline="0" dirty="0" err="1"/>
              <a:t>además</a:t>
            </a:r>
            <a:r>
              <a:rPr lang="en-US" baseline="0" dirty="0"/>
              <a:t> de Java</a:t>
            </a:r>
            <a:endParaRPr lang="en-US" dirty="0"/>
          </a:p>
          <a:p>
            <a:endParaRPr lang="en-US" dirty="0"/>
          </a:p>
          <a:p>
            <a:pPr marL="0" marR="0" lvl="0" indent="0" algn="l" defTabSz="914303" rtl="0" eaLnBrk="1" fontAlgn="auto" latinLnBrk="0" hangingPunct="1">
              <a:lnSpc>
                <a:spcPct val="100000"/>
              </a:lnSpc>
              <a:spcBef>
                <a:spcPts val="0"/>
              </a:spcBef>
              <a:spcAft>
                <a:spcPts val="0"/>
              </a:spcAft>
              <a:buClrTx/>
              <a:buSzTx/>
              <a:buFontTx/>
              <a:buNone/>
              <a:tabLst/>
              <a:defRPr/>
            </a:pPr>
            <a:r>
              <a:rPr lang="es-MX" noProof="0" dirty="0"/>
              <a:t>Materiales necesarios para la sesión: </a:t>
            </a:r>
          </a:p>
          <a:p>
            <a:pPr marL="0" marR="0" lvl="0" indent="0" algn="l" defTabSz="914303" rtl="0" eaLnBrk="1" fontAlgn="auto" latinLnBrk="0" hangingPunct="1">
              <a:lnSpc>
                <a:spcPct val="100000"/>
              </a:lnSpc>
              <a:spcBef>
                <a:spcPts val="0"/>
              </a:spcBef>
              <a:spcAft>
                <a:spcPts val="0"/>
              </a:spcAft>
              <a:buClrTx/>
              <a:buSzTx/>
              <a:buFontTx/>
              <a:buNone/>
              <a:tabLst/>
              <a:defRPr/>
            </a:pPr>
            <a:endParaRPr lang="es-MX" noProof="0" dirty="0"/>
          </a:p>
        </p:txBody>
      </p:sp>
      <p:sp>
        <p:nvSpPr>
          <p:cNvPr id="4" name="Slide Number Placeholder 3"/>
          <p:cNvSpPr>
            <a:spLocks noGrp="1"/>
          </p:cNvSpPr>
          <p:nvPr>
            <p:ph type="sldNum" sz="quarter" idx="10"/>
          </p:nvPr>
        </p:nvSpPr>
        <p:spPr/>
        <p:txBody>
          <a:bodyPr/>
          <a:lstStyle/>
          <a:p>
            <a:fld id="{3CD59CFA-B435-40BA-9094-DD8CE916D64D}" type="slidenum">
              <a:rPr lang="en-GB" smtClean="0"/>
              <a:t>2</a:t>
            </a:fld>
            <a:endParaRPr lang="en-GB"/>
          </a:p>
        </p:txBody>
      </p:sp>
    </p:spTree>
    <p:extLst>
      <p:ext uri="{BB962C8B-B14F-4D97-AF65-F5344CB8AC3E}">
        <p14:creationId xmlns:p14="http://schemas.microsoft.com/office/powerpoint/2010/main" val="189507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ea typeface="Calibri"/>
                <a:cs typeface="Calibri"/>
                <a:sym typeface="Calibri"/>
              </a:rPr>
              <a:t>Preguntas de reflexión y respuestas ideales:</a:t>
            </a:r>
            <a:endParaRPr lang="es-MX" dirty="0"/>
          </a:p>
          <a:p>
            <a:pPr marL="0" marR="0" indent="0" algn="l" defTabSz="914303" rtl="0" eaLnBrk="1" fontAlgn="auto" latinLnBrk="0" hangingPunct="1">
              <a:lnSpc>
                <a:spcPct val="100000"/>
              </a:lnSpc>
              <a:spcBef>
                <a:spcPts val="0"/>
              </a:spcBef>
              <a:spcAft>
                <a:spcPts val="0"/>
              </a:spcAft>
              <a:buClrTx/>
              <a:buSzTx/>
              <a:buFontTx/>
              <a:buNone/>
              <a:tabLst/>
              <a:defRPr/>
            </a:pPr>
            <a:endParaRPr lang="es-MX" sz="1200" dirty="0"/>
          </a:p>
          <a:p>
            <a:pPr marL="0" marR="0" indent="0" algn="l" defTabSz="914303" rtl="0" eaLnBrk="1" fontAlgn="auto" latinLnBrk="0" hangingPunct="1">
              <a:lnSpc>
                <a:spcPct val="100000"/>
              </a:lnSpc>
              <a:spcBef>
                <a:spcPts val="0"/>
              </a:spcBef>
              <a:spcAft>
                <a:spcPts val="0"/>
              </a:spcAft>
              <a:buClrTx/>
              <a:buSzTx/>
              <a:buFontTx/>
              <a:buNone/>
              <a:tabLst/>
              <a:defRPr/>
            </a:pPr>
            <a:r>
              <a:rPr lang="es-MX" sz="1200" dirty="0"/>
              <a:t>¿Conoces</a:t>
            </a:r>
            <a:r>
              <a:rPr lang="es-MX" sz="1200" baseline="0" dirty="0"/>
              <a:t> alguna otra ventaja o desventaja del paradigma OO? Aquí se agrega lo que los alumnos comenten si se trata de una respuesta correcta. Se les puede permitir que se ayuden de internet para buscar más información al respecto.</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11</a:t>
            </a:fld>
            <a:endParaRPr lang="en-GB"/>
          </a:p>
        </p:txBody>
      </p:sp>
    </p:spTree>
    <p:extLst>
      <p:ext uri="{BB962C8B-B14F-4D97-AF65-F5344CB8AC3E}">
        <p14:creationId xmlns:p14="http://schemas.microsoft.com/office/powerpoint/2010/main" val="171891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ea typeface="Calibri"/>
                <a:cs typeface="Calibri"/>
                <a:sym typeface="Calibri"/>
              </a:rPr>
              <a:t>Puntos clave:</a:t>
            </a:r>
          </a:p>
          <a:p>
            <a:pPr marL="0" marR="0" lvl="0" indent="0" algn="l" rtl="0">
              <a:spcBef>
                <a:spcPts val="0"/>
              </a:spcBef>
              <a:spcAft>
                <a:spcPts val="0"/>
              </a:spcAft>
              <a:buClr>
                <a:schemeClr val="dk1"/>
              </a:buClr>
              <a:buSzPts val="1200"/>
              <a:buFont typeface="Arial"/>
              <a:buNone/>
            </a:pPr>
            <a:endParaRPr lang="es-MX" b="0" i="0" u="none" strike="noStrike" cap="none" dirty="0">
              <a:solidFill>
                <a:schemeClr val="dk1"/>
              </a:solidFill>
              <a:latin typeface="+mn-lt"/>
              <a:cs typeface="Calibri"/>
              <a:sym typeface="Calibri"/>
            </a:endParaRPr>
          </a:p>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cs typeface="Calibri"/>
                <a:sym typeface="Calibri"/>
              </a:rPr>
              <a:t>La</a:t>
            </a:r>
            <a:r>
              <a:rPr lang="es-MX" b="0" i="0" u="none" strike="noStrike" cap="none" baseline="0" dirty="0">
                <a:solidFill>
                  <a:schemeClr val="dk1"/>
                </a:solidFill>
                <a:latin typeface="+mn-lt"/>
                <a:cs typeface="Calibri"/>
                <a:sym typeface="Calibri"/>
              </a:rPr>
              <a:t> construcción de clases es la base de los fundamentos del diseño y desarrollo Orientado a Objetos.</a:t>
            </a:r>
            <a:endParaRPr lang="es-MX" dirty="0"/>
          </a:p>
          <a:p>
            <a:pPr marL="0" marR="0" indent="0" algn="l" defTabSz="914303" rtl="0" eaLnBrk="1" fontAlgn="auto" latinLnBrk="0" hangingPunct="1">
              <a:lnSpc>
                <a:spcPct val="100000"/>
              </a:lnSpc>
              <a:spcBef>
                <a:spcPts val="0"/>
              </a:spcBef>
              <a:spcAft>
                <a:spcPts val="0"/>
              </a:spcAft>
              <a:buClrTx/>
              <a:buSzTx/>
              <a:buFontTx/>
              <a:buNone/>
              <a:tabLst/>
              <a:defRPr/>
            </a:pPr>
            <a:endParaRPr lang="es-MX" sz="1200" dirty="0"/>
          </a:p>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12</a:t>
            </a:fld>
            <a:endParaRPr lang="en-GB"/>
          </a:p>
        </p:txBody>
      </p:sp>
    </p:spTree>
    <p:extLst>
      <p:ext uri="{BB962C8B-B14F-4D97-AF65-F5344CB8AC3E}">
        <p14:creationId xmlns:p14="http://schemas.microsoft.com/office/powerpoint/2010/main" val="4229863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ea typeface="Calibri"/>
                <a:cs typeface="Calibri"/>
                <a:sym typeface="Calibri"/>
              </a:rPr>
              <a:t>Puntos clave:</a:t>
            </a:r>
          </a:p>
          <a:p>
            <a:pPr marL="0" marR="0" lvl="0" indent="0" algn="l" rtl="0">
              <a:spcBef>
                <a:spcPts val="0"/>
              </a:spcBef>
              <a:spcAft>
                <a:spcPts val="0"/>
              </a:spcAft>
              <a:buClr>
                <a:schemeClr val="dk1"/>
              </a:buClr>
              <a:buSzPts val="1200"/>
              <a:buFont typeface="Arial"/>
              <a:buNone/>
            </a:pPr>
            <a:endParaRPr lang="es-MX" b="0" i="0" u="none" strike="noStrike" cap="none" dirty="0">
              <a:solidFill>
                <a:schemeClr val="dk1"/>
              </a:solidFill>
              <a:latin typeface="+mn-lt"/>
              <a:cs typeface="Calibri"/>
              <a:sym typeface="Calibri"/>
            </a:endParaRPr>
          </a:p>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cs typeface="Calibri"/>
                <a:sym typeface="Calibri"/>
              </a:rPr>
              <a:t>Resaltar la diferencia</a:t>
            </a:r>
            <a:r>
              <a:rPr lang="es-MX" b="0" i="0" u="none" strike="noStrike" cap="none" baseline="0" dirty="0">
                <a:solidFill>
                  <a:schemeClr val="dk1"/>
                </a:solidFill>
                <a:latin typeface="+mn-lt"/>
                <a:cs typeface="Calibri"/>
                <a:sym typeface="Calibri"/>
              </a:rPr>
              <a:t> específica entre una clase y un objeto.</a:t>
            </a:r>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13</a:t>
            </a:fld>
            <a:endParaRPr lang="en-GB"/>
          </a:p>
        </p:txBody>
      </p:sp>
    </p:spTree>
    <p:extLst>
      <p:ext uri="{BB962C8B-B14F-4D97-AF65-F5344CB8AC3E}">
        <p14:creationId xmlns:p14="http://schemas.microsoft.com/office/powerpoint/2010/main" val="2763351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14</a:t>
            </a:fld>
            <a:endParaRPr lang="en-GB"/>
          </a:p>
        </p:txBody>
      </p:sp>
    </p:spTree>
    <p:extLst>
      <p:ext uri="{BB962C8B-B14F-4D97-AF65-F5344CB8AC3E}">
        <p14:creationId xmlns:p14="http://schemas.microsoft.com/office/powerpoint/2010/main" val="1627289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(10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Materiales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necesarios</a:t>
            </a:r>
            <a:r>
              <a:rPr lang="en-US" sz="1200" b="0" i="0" u="none" strike="noStrike" cap="none" dirty="0">
                <a:solidFill>
                  <a:schemeClr val="dk1"/>
                </a:solidFill>
                <a:latin typeface="Calibri"/>
                <a:ea typeface="Calibri"/>
                <a:cs typeface="Calibri"/>
                <a:sym typeface="Calibri"/>
              </a:rPr>
              <a:t> para la </a:t>
            </a:r>
            <a:r>
              <a:rPr lang="en-US" sz="1200" b="0" i="0" u="none" strike="noStrike" cap="none" dirty="0" err="1">
                <a:solidFill>
                  <a:schemeClr val="dk1"/>
                </a:solidFill>
                <a:latin typeface="Calibri"/>
                <a:ea typeface="Calibri"/>
                <a:cs typeface="Calibri"/>
                <a:sym typeface="Calibri"/>
              </a:rPr>
              <a:t>actividad</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práctica</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Pizarrón</a:t>
            </a:r>
            <a:r>
              <a:rPr lang="es-MX" sz="1200" b="0" i="0" u="none" strike="noStrike" cap="none" baseline="0" dirty="0">
                <a:solidFill>
                  <a:schemeClr val="dk1"/>
                </a:solidFill>
                <a:latin typeface="Calibri"/>
                <a:ea typeface="Calibri"/>
                <a:cs typeface="Calibri"/>
                <a:sym typeface="Calibri"/>
              </a:rPr>
              <a:t> y </a:t>
            </a:r>
            <a:r>
              <a:rPr lang="es-MX" sz="1200" b="0" i="0" u="none" strike="noStrike" cap="none" baseline="0" dirty="0" err="1">
                <a:solidFill>
                  <a:schemeClr val="dk1"/>
                </a:solidFill>
                <a:latin typeface="Calibri"/>
                <a:ea typeface="Calibri"/>
                <a:cs typeface="Calibri"/>
                <a:sym typeface="Calibri"/>
              </a:rPr>
              <a:t>plumnes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dirty="0" err="1">
                <a:solidFill>
                  <a:schemeClr val="dk1"/>
                </a:solidFill>
                <a:latin typeface="Calibri"/>
                <a:ea typeface="Calibri"/>
                <a:cs typeface="Calibri"/>
                <a:sym typeface="Calibri"/>
              </a:rPr>
              <a:t>Preguntas</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reflexión</a:t>
            </a:r>
            <a:r>
              <a:rPr lang="en-US" b="0" i="0" u="none" strike="noStrike" cap="none" dirty="0">
                <a:solidFill>
                  <a:schemeClr val="dk1"/>
                </a:solidFill>
                <a:latin typeface="Calibri"/>
                <a:ea typeface="Calibri"/>
                <a:cs typeface="Calibri"/>
                <a:sym typeface="Calibri"/>
              </a:rPr>
              <a:t> y </a:t>
            </a:r>
            <a:r>
              <a:rPr lang="en-US" b="0" i="0" u="none" strike="noStrike" cap="none" dirty="0" err="1">
                <a:solidFill>
                  <a:schemeClr val="dk1"/>
                </a:solidFill>
                <a:latin typeface="Calibri"/>
                <a:ea typeface="Calibri"/>
                <a:cs typeface="Calibri"/>
                <a:sym typeface="Calibri"/>
              </a:rPr>
              <a:t>respuestas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ideales</a:t>
            </a:r>
            <a:r>
              <a:rPr lang="en-US"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¿Cómo le explicaría a alguien que no estuvo en la sesión la diferencia entre clase y objeto?</a:t>
            </a: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¿Qué ejemplo utilizaría?</a:t>
            </a: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las </a:t>
            </a:r>
            <a:r>
              <a:rPr lang="en-US" sz="1200" b="0" i="0" u="none" strike="noStrike" cap="none" dirty="0" err="1">
                <a:solidFill>
                  <a:schemeClr val="dk1"/>
                </a:solidFill>
                <a:latin typeface="Calibri"/>
                <a:ea typeface="Calibri"/>
                <a:cs typeface="Calibri"/>
                <a:sym typeface="Calibri"/>
              </a:rPr>
              <a:t>mentalidades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comportamientos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Comunicación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necesaria</a:t>
            </a:r>
            <a:r>
              <a:rPr lang="en-US" sz="1200" b="0" i="0" u="none" strike="noStrike" cap="none" dirty="0">
                <a:solidFill>
                  <a:schemeClr val="dk1"/>
                </a:solidFill>
                <a:latin typeface="Calibri"/>
                <a:ea typeface="Calibri"/>
                <a:cs typeface="Calibri"/>
                <a:sym typeface="Calibri"/>
              </a:rPr>
              <a:t> la </a:t>
            </a:r>
            <a:r>
              <a:rPr lang="en-US" dirty="0" err="1"/>
              <a:t>participación</a:t>
            </a:r>
            <a:r>
              <a:rPr lang="en-US" sz="1200" b="0" i="0" u="none" strike="noStrike" cap="none" dirty="0">
                <a:solidFill>
                  <a:schemeClr val="dk1"/>
                </a:solidFill>
                <a:latin typeface="Calibri"/>
                <a:ea typeface="Calibri"/>
                <a:cs typeface="Calibri"/>
                <a:sym typeface="Calibri"/>
              </a:rPr>
              <a:t> y el </a:t>
            </a:r>
            <a:r>
              <a:rPr lang="en-US" sz="1200" b="0" i="0" u="none" strike="noStrike" cap="none" dirty="0" err="1">
                <a:solidFill>
                  <a:schemeClr val="dk1"/>
                </a:solidFill>
                <a:latin typeface="Calibri"/>
                <a:ea typeface="Calibri"/>
                <a:cs typeface="Calibri"/>
                <a:sym typeface="Calibri"/>
              </a:rPr>
              <a:t>compartir</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otros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al detalle porque se trabajará tratando de encontrar características</a:t>
            </a:r>
            <a:r>
              <a:rPr lang="es-MX" sz="1200" b="0" i="0" u="none" strike="noStrike" cap="none" baseline="0" dirty="0">
                <a:solidFill>
                  <a:schemeClr val="dk1"/>
                </a:solidFill>
                <a:latin typeface="Calibri"/>
                <a:ea typeface="Calibri"/>
                <a:cs typeface="Calibri"/>
                <a:sym typeface="Calibri"/>
              </a:rPr>
              <a:t> específicas de cada uno de los ejemplos compartidos.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03" name="Shape 5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242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16</a:t>
            </a:fld>
            <a:endParaRPr lang="en-GB"/>
          </a:p>
        </p:txBody>
      </p:sp>
    </p:spTree>
    <p:extLst>
      <p:ext uri="{BB962C8B-B14F-4D97-AF65-F5344CB8AC3E}">
        <p14:creationId xmlns:p14="http://schemas.microsoft.com/office/powerpoint/2010/main" val="505483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(30 </a:t>
            </a:r>
            <a:r>
              <a:rPr lang="en-US" dirty="0" err="1"/>
              <a:t>minutos</a:t>
            </a:r>
            <a:r>
              <a:rPr lang="en-US" baseline="0" dirty="0"/>
              <a:t>)</a:t>
            </a:r>
          </a:p>
          <a:p>
            <a:endParaRPr lang="en-US" baseline="0" dirty="0"/>
          </a:p>
          <a:p>
            <a:r>
              <a:rPr lang="en-US" baseline="0" dirty="0" err="1"/>
              <a:t>Puntos</a:t>
            </a:r>
            <a:r>
              <a:rPr lang="en-US" baseline="0" dirty="0"/>
              <a:t> clave:</a:t>
            </a:r>
          </a:p>
          <a:p>
            <a:endParaRPr lang="en-US" baseline="0" dirty="0"/>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Comentar</a:t>
            </a:r>
            <a:r>
              <a:rPr lang="en-US" sz="1200" kern="1200" dirty="0">
                <a:solidFill>
                  <a:schemeClr val="tx1"/>
                </a:solidFill>
                <a:effectLst/>
                <a:latin typeface="+mn-lt"/>
                <a:ea typeface="+mn-ea"/>
                <a:cs typeface="+mn-cs"/>
              </a:rPr>
              <a:t> que la </a:t>
            </a:r>
            <a:r>
              <a:rPr lang="en-US" sz="1200" kern="1200" dirty="0" err="1">
                <a:solidFill>
                  <a:schemeClr val="tx1"/>
                </a:solidFill>
                <a:effectLst/>
                <a:latin typeface="+mn-lt"/>
                <a:ea typeface="+mn-ea"/>
                <a:cs typeface="+mn-cs"/>
              </a:rPr>
              <a:t>herencia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funciona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programación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igual</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vida</a:t>
            </a:r>
            <a:r>
              <a:rPr lang="en-US" sz="1200" kern="1200" dirty="0">
                <a:solidFill>
                  <a:schemeClr val="tx1"/>
                </a:solidFill>
                <a:effectLst/>
                <a:latin typeface="+mn-lt"/>
                <a:ea typeface="+mn-ea"/>
                <a:cs typeface="+mn-cs"/>
              </a:rPr>
              <a:t> real.</a:t>
            </a:r>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La herencia permite definir nuevas clases basadas en la existencia de otras muy parecidas evitando la duplicidad de código.</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Enfatizar</a:t>
            </a:r>
            <a:r>
              <a:rPr lang="en-US" sz="1200" kern="1200" dirty="0">
                <a:solidFill>
                  <a:schemeClr val="tx1"/>
                </a:solidFill>
                <a:effectLst/>
                <a:latin typeface="+mn-lt"/>
                <a:ea typeface="+mn-ea"/>
                <a:cs typeface="+mn-cs"/>
              </a:rPr>
              <a:t> las </a:t>
            </a:r>
            <a:r>
              <a:rPr lang="en-US" sz="1200" kern="1200" dirty="0" err="1">
                <a:solidFill>
                  <a:schemeClr val="tx1"/>
                </a:solidFill>
                <a:effectLst/>
                <a:latin typeface="+mn-lt"/>
                <a:ea typeface="+mn-ea"/>
                <a:cs typeface="+mn-cs"/>
              </a:rPr>
              <a:t>ventajas</a:t>
            </a:r>
            <a:r>
              <a:rPr lang="en-US" sz="1200" kern="1200" dirty="0">
                <a:solidFill>
                  <a:schemeClr val="tx1"/>
                </a:solidFill>
                <a:effectLst/>
                <a:latin typeface="+mn-lt"/>
                <a:ea typeface="+mn-ea"/>
                <a:cs typeface="+mn-cs"/>
              </a:rPr>
              <a:t> del </a:t>
            </a:r>
            <a:r>
              <a:rPr lang="en-US" sz="1200" kern="1200" dirty="0" err="1">
                <a:solidFill>
                  <a:schemeClr val="tx1"/>
                </a:solidFill>
                <a:effectLst/>
                <a:latin typeface="+mn-lt"/>
                <a:ea typeface="+mn-ea"/>
                <a:cs typeface="+mn-cs"/>
              </a:rPr>
              <a:t>mecanismo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herencia</a:t>
            </a:r>
            <a:r>
              <a:rPr lang="en-US" sz="1200" kern="1200" dirty="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El </a:t>
            </a:r>
            <a:r>
              <a:rPr lang="en-US" sz="1200" kern="1200" dirty="0" err="1">
                <a:solidFill>
                  <a:schemeClr val="tx1"/>
                </a:solidFill>
                <a:effectLst/>
                <a:latin typeface="+mn-lt"/>
                <a:ea typeface="+mn-ea"/>
                <a:cs typeface="+mn-cs"/>
              </a:rPr>
              <a:t>proceso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generación</a:t>
            </a:r>
            <a:r>
              <a:rPr lang="en-US" sz="1200" kern="1200" dirty="0">
                <a:solidFill>
                  <a:schemeClr val="tx1"/>
                </a:solidFill>
                <a:effectLst/>
                <a:latin typeface="+mn-lt"/>
                <a:ea typeface="+mn-ea"/>
                <a:cs typeface="+mn-cs"/>
              </a:rPr>
              <a:t> del </a:t>
            </a:r>
            <a:r>
              <a:rPr lang="en-US" sz="1200" kern="1200" dirty="0" err="1">
                <a:solidFill>
                  <a:schemeClr val="tx1"/>
                </a:solidFill>
                <a:effectLst/>
                <a:latin typeface="+mn-lt"/>
                <a:ea typeface="+mn-ea"/>
                <a:cs typeface="+mn-cs"/>
              </a:rPr>
              <a:t>polimorfismo</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La subclase verifica si tiene un método con esa firma.</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Si es así, ejecuta el método</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Si no, remite el mensaje a la superclase</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Este proceso se repite en la jerarquía de herencia hasta llegar a la raíz.</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Si el método buscado no se encuentra entonces se obtiene un error</a:t>
            </a:r>
          </a:p>
          <a:p>
            <a:pPr marL="0" marR="0" lvl="0" indent="0" algn="l" defTabSz="914303"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MX" sz="1200" kern="1200" dirty="0">
              <a:solidFill>
                <a:schemeClr val="tx1"/>
              </a:solidFill>
              <a:effectLst/>
              <a:latin typeface="+mn-lt"/>
              <a:ea typeface="+mn-ea"/>
              <a:cs typeface="+mn-cs"/>
            </a:endParaRPr>
          </a:p>
          <a:p>
            <a:pPr marL="171450" marR="0" lvl="0" indent="-1714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kern="1200" dirty="0">
                <a:solidFill>
                  <a:schemeClr val="tx1"/>
                </a:solidFill>
                <a:effectLst/>
                <a:latin typeface="+mn-lt"/>
                <a:ea typeface="+mn-ea"/>
                <a:cs typeface="+mn-cs"/>
              </a:rPr>
              <a:t>Encapsulamiento: Proceso por el que se ocultan:</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Las estructuras de datos</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Los detalles de la implementación</a:t>
            </a:r>
          </a:p>
          <a:p>
            <a:pPr marL="171450" lvl="0" indent="-171450">
              <a:buFont typeface="Arial" panose="020B0604020202020204" pitchFamily="34" charset="0"/>
              <a:buChar char="•"/>
            </a:pPr>
            <a:r>
              <a:rPr lang="es-MX" sz="1200" kern="1200" dirty="0">
                <a:solidFill>
                  <a:schemeClr val="tx1"/>
                </a:solidFill>
                <a:effectLst/>
                <a:latin typeface="+mn-lt"/>
                <a:ea typeface="+mn-ea"/>
                <a:cs typeface="+mn-cs"/>
              </a:rPr>
              <a:t>Permite considerar a los objetos como "</a:t>
            </a:r>
            <a:r>
              <a:rPr lang="es-MX" sz="1200" b="1" kern="1200" dirty="0">
                <a:solidFill>
                  <a:schemeClr val="tx1"/>
                </a:solidFill>
                <a:effectLst/>
                <a:latin typeface="+mn-lt"/>
                <a:ea typeface="+mn-ea"/>
                <a:cs typeface="+mn-cs"/>
              </a:rPr>
              <a:t>cajas negras</a:t>
            </a:r>
            <a:r>
              <a:rPr lang="es-MX" sz="1200" kern="1200" dirty="0">
                <a:solidFill>
                  <a:schemeClr val="tx1"/>
                </a:solidFill>
                <a:effectLst/>
                <a:latin typeface="+mn-lt"/>
                <a:ea typeface="+mn-ea"/>
                <a:cs typeface="+mn-cs"/>
              </a:rPr>
              <a:t>", evitando que otros objetos accedan a detalles que NO LES INTERESA</a:t>
            </a:r>
            <a:endParaRPr lang="en-US" baseline="0" dirty="0"/>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¿Cuáles</a:t>
            </a:r>
            <a:r>
              <a:rPr lang="es-MX" sz="1200" baseline="0" dirty="0"/>
              <a:t> podrías decir que son las características que definen al paradigma de programación Orientada a Objetos?</a:t>
            </a:r>
            <a:endParaRPr lang="es-MX" sz="1200" dirty="0"/>
          </a:p>
          <a:p>
            <a:endParaRPr lang="en-US" dirty="0"/>
          </a:p>
          <a:p>
            <a:r>
              <a:rPr lang="en-US" dirty="0" err="1"/>
              <a:t>Respuestas</a:t>
            </a:r>
            <a:r>
              <a:rPr lang="en-US" dirty="0"/>
              <a:t> </a:t>
            </a:r>
            <a:r>
              <a:rPr lang="en-US" dirty="0" err="1"/>
              <a:t>ideales</a:t>
            </a:r>
            <a:r>
              <a:rPr lang="en-US" dirty="0"/>
              <a:t>: </a:t>
            </a:r>
            <a:r>
              <a:rPr lang="en-US" dirty="0" err="1"/>
              <a:t>Abstracción</a:t>
            </a:r>
            <a:r>
              <a:rPr lang="en-US" dirty="0"/>
              <a:t>, </a:t>
            </a:r>
            <a:r>
              <a:rPr lang="en-US" dirty="0" err="1"/>
              <a:t>Herencia</a:t>
            </a:r>
            <a:r>
              <a:rPr lang="en-US" dirty="0"/>
              <a:t>, </a:t>
            </a:r>
            <a:r>
              <a:rPr lang="en-US" dirty="0" err="1"/>
              <a:t>Modularidad</a:t>
            </a:r>
            <a:r>
              <a:rPr lang="en-US" dirty="0"/>
              <a:t>, </a:t>
            </a:r>
            <a:r>
              <a:rPr lang="en-US" dirty="0" err="1"/>
              <a:t>uso</a:t>
            </a:r>
            <a:r>
              <a:rPr lang="en-US" baseline="0" dirty="0"/>
              <a:t> de </a:t>
            </a:r>
            <a:r>
              <a:rPr lang="en-US" baseline="0" dirty="0" err="1"/>
              <a:t>Clases</a:t>
            </a:r>
            <a:r>
              <a:rPr lang="en-US" baseline="0" dirty="0"/>
              <a:t>, </a:t>
            </a:r>
            <a:r>
              <a:rPr lang="en-US" baseline="0" dirty="0" err="1"/>
              <a:t>cercanía</a:t>
            </a:r>
            <a:r>
              <a:rPr lang="en-US" baseline="0" dirty="0"/>
              <a:t> con la forma de </a:t>
            </a:r>
            <a:r>
              <a:rPr lang="en-US" baseline="0" dirty="0" err="1"/>
              <a:t>pensar</a:t>
            </a:r>
            <a:r>
              <a:rPr lang="en-US" baseline="0" dirty="0"/>
              <a:t> del </a:t>
            </a:r>
            <a:r>
              <a:rPr lang="en-US" baseline="0" dirty="0" err="1"/>
              <a:t>ser</a:t>
            </a:r>
            <a:r>
              <a:rPr lang="en-US" baseline="0" dirty="0"/>
              <a:t> </a:t>
            </a:r>
            <a:r>
              <a:rPr lang="en-US" baseline="0" dirty="0" err="1"/>
              <a:t>humano</a:t>
            </a:r>
            <a:r>
              <a:rPr lang="en-US" baseline="0" dirty="0"/>
              <a:t>, etc.</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17</a:t>
            </a:fld>
            <a:endParaRPr lang="en-GB"/>
          </a:p>
        </p:txBody>
      </p:sp>
    </p:spTree>
    <p:extLst>
      <p:ext uri="{BB962C8B-B14F-4D97-AF65-F5344CB8AC3E}">
        <p14:creationId xmlns:p14="http://schemas.microsoft.com/office/powerpoint/2010/main" val="1639554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18</a:t>
            </a:fld>
            <a:endParaRPr lang="en-GB"/>
          </a:p>
        </p:txBody>
      </p:sp>
    </p:spTree>
    <p:extLst>
      <p:ext uri="{BB962C8B-B14F-4D97-AF65-F5344CB8AC3E}">
        <p14:creationId xmlns:p14="http://schemas.microsoft.com/office/powerpoint/2010/main" val="1916927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19</a:t>
            </a:fld>
            <a:endParaRPr lang="en-GB"/>
          </a:p>
        </p:txBody>
      </p:sp>
    </p:spTree>
    <p:extLst>
      <p:ext uri="{BB962C8B-B14F-4D97-AF65-F5344CB8AC3E}">
        <p14:creationId xmlns:p14="http://schemas.microsoft.com/office/powerpoint/2010/main" val="1946016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20</a:t>
            </a:fld>
            <a:endParaRPr lang="en-GB"/>
          </a:p>
        </p:txBody>
      </p:sp>
    </p:spTree>
    <p:extLst>
      <p:ext uri="{BB962C8B-B14F-4D97-AF65-F5344CB8AC3E}">
        <p14:creationId xmlns:p14="http://schemas.microsoft.com/office/powerpoint/2010/main" val="964990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(10</a:t>
            </a:r>
            <a:r>
              <a:rPr lang="en-US" baseline="0" dirty="0"/>
              <a:t> </a:t>
            </a:r>
            <a:r>
              <a:rPr lang="en-US" baseline="0" dirty="0" err="1"/>
              <a:t>minutos</a:t>
            </a:r>
            <a:r>
              <a:rPr lang="en-US" baseline="0" dirty="0"/>
              <a:t>)</a:t>
            </a:r>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¿Crees que es tarea de los ingenieros de software crear sistemas que parezcan simples?</a:t>
            </a:r>
          </a:p>
          <a:p>
            <a:pPr marL="342900" indent="-342900">
              <a:buSzPct val="115000"/>
              <a:buFont typeface="Arial" panose="020B0604020202020204" pitchFamily="34" charset="0"/>
              <a:buChar char="•"/>
            </a:pPr>
            <a:endParaRPr lang="es-MX" sz="1200" dirty="0"/>
          </a:p>
          <a:p>
            <a:pPr marL="342900" indent="-342900">
              <a:buSzPct val="115000"/>
              <a:buFont typeface="Arial" panose="020B0604020202020204" pitchFamily="34" charset="0"/>
              <a:buChar char="•"/>
            </a:pPr>
            <a:r>
              <a:rPr lang="es-MX" sz="1200" dirty="0"/>
              <a:t>¿Crees que lograrlo es complejo? </a:t>
            </a:r>
          </a:p>
          <a:p>
            <a:pPr marL="342900" indent="-342900">
              <a:buSzPct val="115000"/>
              <a:buFont typeface="Arial" panose="020B0604020202020204" pitchFamily="34" charset="0"/>
              <a:buChar char="•"/>
            </a:pPr>
            <a:endParaRPr lang="es-MX" sz="1200" dirty="0"/>
          </a:p>
          <a:p>
            <a:pPr marL="285750" indent="-285750">
              <a:buFont typeface="Arial" panose="020B0604020202020204" pitchFamily="34" charset="0"/>
              <a:buChar char="•"/>
            </a:pPr>
            <a:r>
              <a:rPr lang="es-MX" sz="1200" dirty="0"/>
              <a:t>¿Crees que la forma de crear programas con el paradigma de programación estructurada es parecido a la forma natural en el que los seres humanos resolvemos problemas?</a:t>
            </a:r>
          </a:p>
          <a:p>
            <a:endParaRPr lang="en-US" dirty="0"/>
          </a:p>
          <a:p>
            <a:r>
              <a:rPr lang="en-US" dirty="0" err="1"/>
              <a:t>Respuestas</a:t>
            </a:r>
            <a:r>
              <a:rPr lang="en-US" dirty="0"/>
              <a:t> </a:t>
            </a:r>
            <a:r>
              <a:rPr lang="en-US" dirty="0" err="1"/>
              <a:t>ideales</a:t>
            </a:r>
            <a:r>
              <a:rPr lang="en-US" dirty="0"/>
              <a:t>: </a:t>
            </a:r>
            <a:r>
              <a:rPr lang="en-US" dirty="0" err="1"/>
              <a:t>Tratar</a:t>
            </a:r>
            <a:r>
              <a:rPr lang="en-US" baseline="0" dirty="0"/>
              <a:t> de </a:t>
            </a:r>
            <a:r>
              <a:rPr lang="en-US" baseline="0" dirty="0" err="1"/>
              <a:t>guiar</a:t>
            </a:r>
            <a:r>
              <a:rPr lang="en-US" baseline="0" dirty="0"/>
              <a:t> a </a:t>
            </a:r>
            <a:r>
              <a:rPr lang="en-US" baseline="0" dirty="0" err="1"/>
              <a:t>los</a:t>
            </a:r>
            <a:r>
              <a:rPr lang="en-US" baseline="0" dirty="0"/>
              <a:t> </a:t>
            </a:r>
            <a:r>
              <a:rPr lang="en-US" baseline="0" dirty="0" err="1"/>
              <a:t>alumnos</a:t>
            </a:r>
            <a:r>
              <a:rPr lang="en-US" baseline="0" dirty="0"/>
              <a:t> para </a:t>
            </a:r>
            <a:r>
              <a:rPr lang="en-US" baseline="0" dirty="0" err="1"/>
              <a:t>hacerles</a:t>
            </a:r>
            <a:r>
              <a:rPr lang="en-US" baseline="0" dirty="0"/>
              <a:t> </a:t>
            </a:r>
            <a:r>
              <a:rPr lang="en-US" baseline="0" dirty="0" err="1"/>
              <a:t>ver</a:t>
            </a:r>
            <a:r>
              <a:rPr lang="en-US" baseline="0" dirty="0"/>
              <a:t> que el </a:t>
            </a:r>
            <a:r>
              <a:rPr lang="en-US" baseline="0" dirty="0" err="1"/>
              <a:t>crear</a:t>
            </a:r>
            <a:r>
              <a:rPr lang="en-US" baseline="0" dirty="0"/>
              <a:t> </a:t>
            </a:r>
            <a:r>
              <a:rPr lang="en-US" baseline="0" dirty="0" err="1"/>
              <a:t>sistemas</a:t>
            </a:r>
            <a:r>
              <a:rPr lang="en-US" baseline="0" dirty="0"/>
              <a:t> </a:t>
            </a:r>
            <a:r>
              <a:rPr lang="en-US" baseline="0" dirty="0" err="1"/>
              <a:t>es</a:t>
            </a:r>
            <a:r>
              <a:rPr lang="en-US" baseline="0" dirty="0"/>
              <a:t> </a:t>
            </a:r>
            <a:r>
              <a:rPr lang="en-US" baseline="0" dirty="0" err="1"/>
              <a:t>algo</a:t>
            </a:r>
            <a:r>
              <a:rPr lang="en-US" baseline="0" dirty="0"/>
              <a:t> </a:t>
            </a:r>
            <a:r>
              <a:rPr lang="en-US" baseline="0" dirty="0" err="1"/>
              <a:t>complejo</a:t>
            </a:r>
            <a:r>
              <a:rPr lang="en-US" baseline="0" dirty="0"/>
              <a:t>, sin embargo, </a:t>
            </a:r>
            <a:r>
              <a:rPr lang="en-US" baseline="0" dirty="0" err="1"/>
              <a:t>es</a:t>
            </a:r>
            <a:r>
              <a:rPr lang="en-US" baseline="0" dirty="0"/>
              <a:t> </a:t>
            </a:r>
            <a:r>
              <a:rPr lang="en-US" baseline="0" dirty="0" err="1"/>
              <a:t>nuestro</a:t>
            </a:r>
            <a:r>
              <a:rPr lang="en-US" baseline="0" dirty="0"/>
              <a:t> </a:t>
            </a:r>
            <a:r>
              <a:rPr lang="en-US" baseline="0" dirty="0" err="1"/>
              <a:t>trabajo</a:t>
            </a:r>
            <a:r>
              <a:rPr lang="en-US" baseline="0" dirty="0"/>
              <a:t> </a:t>
            </a:r>
            <a:r>
              <a:rPr lang="en-US" baseline="0" dirty="0" err="1"/>
              <a:t>hacer</a:t>
            </a:r>
            <a:r>
              <a:rPr lang="en-US" baseline="0" dirty="0"/>
              <a:t> que se </a:t>
            </a:r>
            <a:r>
              <a:rPr lang="en-US" baseline="0" dirty="0" err="1"/>
              <a:t>vean</a:t>
            </a:r>
            <a:r>
              <a:rPr lang="en-US" baseline="0" dirty="0"/>
              <a:t> </a:t>
            </a:r>
            <a:r>
              <a:rPr lang="en-US" baseline="0" dirty="0" err="1"/>
              <a:t>como</a:t>
            </a:r>
            <a:r>
              <a:rPr lang="en-US" baseline="0" dirty="0"/>
              <a:t> </a:t>
            </a:r>
            <a:r>
              <a:rPr lang="en-US" baseline="0" dirty="0" err="1"/>
              <a:t>algo</a:t>
            </a:r>
            <a:r>
              <a:rPr lang="en-US" baseline="0" dirty="0"/>
              <a:t> simple</a:t>
            </a:r>
          </a:p>
          <a:p>
            <a:r>
              <a:rPr lang="en-US" baseline="0" dirty="0" err="1"/>
              <a:t>Enfatizar</a:t>
            </a:r>
            <a:r>
              <a:rPr lang="en-US" baseline="0" dirty="0"/>
              <a:t> que </a:t>
            </a:r>
            <a:r>
              <a:rPr lang="en-US" baseline="0" dirty="0" err="1"/>
              <a:t>los</a:t>
            </a:r>
            <a:r>
              <a:rPr lang="en-US" baseline="0" dirty="0"/>
              <a:t> </a:t>
            </a:r>
            <a:r>
              <a:rPr lang="en-US" baseline="0" dirty="0" err="1"/>
              <a:t>paradigmas</a:t>
            </a:r>
            <a:r>
              <a:rPr lang="en-US" baseline="0" dirty="0"/>
              <a:t> de </a:t>
            </a:r>
            <a:r>
              <a:rPr lang="en-US" baseline="0" dirty="0" err="1"/>
              <a:t>programación</a:t>
            </a:r>
            <a:r>
              <a:rPr lang="en-US" baseline="0" dirty="0"/>
              <a:t>, </a:t>
            </a:r>
            <a:r>
              <a:rPr lang="en-US" baseline="0" dirty="0" err="1"/>
              <a:t>particularmente</a:t>
            </a:r>
            <a:r>
              <a:rPr lang="en-US" baseline="0" dirty="0"/>
              <a:t> el </a:t>
            </a:r>
            <a:r>
              <a:rPr lang="en-US" baseline="0" dirty="0" err="1"/>
              <a:t>estructurado</a:t>
            </a:r>
            <a:r>
              <a:rPr lang="en-US" baseline="0" dirty="0"/>
              <a:t> vs el </a:t>
            </a:r>
            <a:r>
              <a:rPr lang="en-US" baseline="0" dirty="0" err="1"/>
              <a:t>orientado</a:t>
            </a:r>
            <a:r>
              <a:rPr lang="en-US" baseline="0" dirty="0"/>
              <a:t> a </a:t>
            </a:r>
            <a:r>
              <a:rPr lang="en-US" baseline="0" dirty="0" err="1"/>
              <a:t>objetos</a:t>
            </a:r>
            <a:r>
              <a:rPr lang="en-US" baseline="0" dirty="0"/>
              <a:t> </a:t>
            </a:r>
            <a:r>
              <a:rPr lang="en-US" baseline="0" dirty="0" err="1"/>
              <a:t>tienen</a:t>
            </a:r>
            <a:r>
              <a:rPr lang="en-US" baseline="0" dirty="0"/>
              <a:t> </a:t>
            </a:r>
            <a:r>
              <a:rPr lang="en-US" baseline="0" dirty="0" err="1"/>
              <a:t>características</a:t>
            </a:r>
            <a:r>
              <a:rPr lang="en-US" baseline="0" dirty="0"/>
              <a:t> que </a:t>
            </a:r>
            <a:r>
              <a:rPr lang="en-US" baseline="0" dirty="0" err="1"/>
              <a:t>los</a:t>
            </a:r>
            <a:r>
              <a:rPr lang="en-US" baseline="0" dirty="0"/>
              <a:t> </a:t>
            </a:r>
            <a:r>
              <a:rPr lang="en-US" baseline="0" dirty="0" err="1"/>
              <a:t>definen</a:t>
            </a:r>
            <a:r>
              <a:rPr lang="en-US" baseline="0" dirty="0"/>
              <a:t> e </a:t>
            </a:r>
            <a:r>
              <a:rPr lang="en-US" baseline="0" dirty="0" err="1"/>
              <a:t>identifican</a:t>
            </a:r>
            <a:r>
              <a:rPr lang="en-US" baseline="0" dirty="0"/>
              <a:t> y que </a:t>
            </a:r>
            <a:r>
              <a:rPr lang="en-US" baseline="0" dirty="0" err="1"/>
              <a:t>esas</a:t>
            </a:r>
            <a:r>
              <a:rPr lang="en-US" baseline="0" dirty="0"/>
              <a:t> </a:t>
            </a:r>
            <a:r>
              <a:rPr lang="en-US" baseline="0" dirty="0" err="1"/>
              <a:t>mismas</a:t>
            </a:r>
            <a:r>
              <a:rPr lang="en-US" baseline="0" dirty="0"/>
              <a:t> les </a:t>
            </a:r>
            <a:r>
              <a:rPr lang="en-US" baseline="0" dirty="0" err="1"/>
              <a:t>dan</a:t>
            </a:r>
            <a:r>
              <a:rPr lang="en-US" baseline="0" dirty="0"/>
              <a:t> </a:t>
            </a:r>
            <a:r>
              <a:rPr lang="en-US" baseline="0" dirty="0" err="1"/>
              <a:t>atributos</a:t>
            </a:r>
            <a:r>
              <a:rPr lang="en-US" baseline="0" dirty="0"/>
              <a:t> que </a:t>
            </a:r>
            <a:r>
              <a:rPr lang="en-US" baseline="0" dirty="0" err="1"/>
              <a:t>determinan</a:t>
            </a:r>
            <a:r>
              <a:rPr lang="en-US" baseline="0" dirty="0"/>
              <a:t> las </a:t>
            </a:r>
            <a:r>
              <a:rPr lang="en-US" baseline="0" dirty="0" err="1"/>
              <a:t>diferencias</a:t>
            </a:r>
            <a:r>
              <a:rPr lang="en-US" baseline="0" dirty="0"/>
              <a:t> </a:t>
            </a:r>
            <a:r>
              <a:rPr lang="en-US" baseline="0" dirty="0" err="1"/>
              <a:t>en</a:t>
            </a:r>
            <a:r>
              <a:rPr lang="en-US" baseline="0" dirty="0"/>
              <a:t> el </a:t>
            </a:r>
            <a:r>
              <a:rPr lang="en-US" baseline="0" dirty="0" err="1"/>
              <a:t>enfoque</a:t>
            </a:r>
            <a:r>
              <a:rPr lang="en-US" baseline="0" dirty="0"/>
              <a:t> </a:t>
            </a:r>
            <a:r>
              <a:rPr lang="en-US" baseline="0" dirty="0" err="1"/>
              <a:t>necesarias</a:t>
            </a:r>
            <a:r>
              <a:rPr lang="en-US" baseline="0" dirty="0"/>
              <a:t> para </a:t>
            </a:r>
            <a:r>
              <a:rPr lang="en-US" baseline="0" dirty="0" err="1"/>
              <a:t>aplicar</a:t>
            </a:r>
            <a:r>
              <a:rPr lang="en-US" baseline="0" dirty="0"/>
              <a:t> </a:t>
            </a:r>
            <a:r>
              <a:rPr lang="en-US" baseline="0" dirty="0" err="1"/>
              <a:t>uno</a:t>
            </a:r>
            <a:r>
              <a:rPr lang="en-US" baseline="0" dirty="0"/>
              <a:t> u </a:t>
            </a:r>
            <a:r>
              <a:rPr lang="en-US" baseline="0" dirty="0" err="1"/>
              <a:t>otro</a:t>
            </a:r>
            <a:r>
              <a:rPr lang="en-US" baseline="0" dirty="0"/>
              <a:t>.</a:t>
            </a:r>
            <a:endParaRPr lang="en-US" dirty="0"/>
          </a:p>
          <a:p>
            <a:endParaRPr lang="en-US" dirty="0"/>
          </a:p>
          <a:p>
            <a:r>
              <a:rPr lang="en-US" dirty="0" err="1"/>
              <a:t>Conexión</a:t>
            </a:r>
            <a:r>
              <a:rPr lang="en-US" dirty="0"/>
              <a:t> a las </a:t>
            </a:r>
            <a:r>
              <a:rPr lang="en-US" dirty="0" err="1"/>
              <a:t>sesiones</a:t>
            </a:r>
            <a:r>
              <a:rPr lang="en-US" dirty="0"/>
              <a:t> </a:t>
            </a:r>
            <a:r>
              <a:rPr lang="en-US" dirty="0" err="1"/>
              <a:t>anteriores</a:t>
            </a:r>
            <a:r>
              <a:rPr lang="en-US" dirty="0"/>
              <a:t>: </a:t>
            </a:r>
            <a:r>
              <a:rPr lang="en-US" dirty="0" err="1"/>
              <a:t>Conexión</a:t>
            </a:r>
            <a:r>
              <a:rPr lang="en-US" dirty="0"/>
              <a:t> </a:t>
            </a:r>
            <a:r>
              <a:rPr lang="en-US" dirty="0" err="1"/>
              <a:t>inmediata</a:t>
            </a:r>
            <a:r>
              <a:rPr lang="en-US" baseline="0" dirty="0"/>
              <a:t> con el </a:t>
            </a:r>
            <a:r>
              <a:rPr lang="en-US" baseline="0" dirty="0" err="1"/>
              <a:t>tema</a:t>
            </a:r>
            <a:r>
              <a:rPr lang="en-US" baseline="0" dirty="0"/>
              <a:t> de </a:t>
            </a:r>
            <a:r>
              <a:rPr lang="en-US" baseline="0" dirty="0" err="1"/>
              <a:t>Algoritmos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construcción</a:t>
            </a:r>
            <a:r>
              <a:rPr lang="en-US" dirty="0"/>
              <a:t> de </a:t>
            </a:r>
            <a:r>
              <a:rPr lang="en-US" dirty="0" err="1"/>
              <a:t>diseños</a:t>
            </a:r>
            <a:r>
              <a:rPr lang="en-US" dirty="0"/>
              <a:t> </a:t>
            </a:r>
            <a:r>
              <a:rPr lang="en-US" dirty="0" err="1"/>
              <a:t>claros</a:t>
            </a:r>
            <a:r>
              <a:rPr lang="en-US" baseline="0" dirty="0"/>
              <a:t> a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la </a:t>
            </a:r>
            <a:r>
              <a:rPr lang="en-US" baseline="0" dirty="0" err="1"/>
              <a:t>etapa</a:t>
            </a:r>
            <a:r>
              <a:rPr lang="en-US" baseline="0" dirty="0"/>
              <a:t> del </a:t>
            </a:r>
            <a:r>
              <a:rPr lang="en-US" baseline="0" dirty="0" err="1"/>
              <a:t>análisis</a:t>
            </a:r>
            <a:r>
              <a:rPr lang="en-US" baseline="0" dirty="0"/>
              <a:t> que </a:t>
            </a:r>
            <a:r>
              <a:rPr lang="en-US" baseline="0" dirty="0" err="1"/>
              <a:t>es</a:t>
            </a:r>
            <a:r>
              <a:rPr lang="en-US" baseline="0" dirty="0"/>
              <a:t> la que </a:t>
            </a:r>
            <a:r>
              <a:rPr lang="en-US" baseline="0" dirty="0" err="1"/>
              <a:t>determina</a:t>
            </a:r>
            <a:r>
              <a:rPr lang="en-US" baseline="0" dirty="0"/>
              <a:t> el </a:t>
            </a:r>
            <a:r>
              <a:rPr lang="en-US" baseline="0" dirty="0" err="1"/>
              <a:t>éxito</a:t>
            </a:r>
            <a:r>
              <a:rPr lang="en-US" baseline="0" dirty="0"/>
              <a:t> </a:t>
            </a:r>
            <a:r>
              <a:rPr lang="en-US" baseline="0" dirty="0" err="1"/>
              <a:t>futuro</a:t>
            </a:r>
            <a:r>
              <a:rPr lang="en-US" baseline="0" dirty="0"/>
              <a:t> de un </a:t>
            </a:r>
            <a:r>
              <a:rPr lang="en-US" baseline="0" dirty="0" err="1"/>
              <a:t>desarrollo</a:t>
            </a:r>
            <a:r>
              <a:rPr lang="en-U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3</a:t>
            </a:fld>
            <a:endParaRPr lang="en-GB"/>
          </a:p>
        </p:txBody>
      </p:sp>
    </p:spTree>
    <p:extLst>
      <p:ext uri="{BB962C8B-B14F-4D97-AF65-F5344CB8AC3E}">
        <p14:creationId xmlns:p14="http://schemas.microsoft.com/office/powerpoint/2010/main" val="3203046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21</a:t>
            </a:fld>
            <a:endParaRPr lang="en-GB"/>
          </a:p>
        </p:txBody>
      </p:sp>
    </p:spTree>
    <p:extLst>
      <p:ext uri="{BB962C8B-B14F-4D97-AF65-F5344CB8AC3E}">
        <p14:creationId xmlns:p14="http://schemas.microsoft.com/office/powerpoint/2010/main" val="372365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22</a:t>
            </a:fld>
            <a:endParaRPr lang="en-GB"/>
          </a:p>
        </p:txBody>
      </p:sp>
    </p:spTree>
    <p:extLst>
      <p:ext uri="{BB962C8B-B14F-4D97-AF65-F5344CB8AC3E}">
        <p14:creationId xmlns:p14="http://schemas.microsoft.com/office/powerpoint/2010/main" val="3497424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(10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Materiales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necesarios</a:t>
            </a:r>
            <a:r>
              <a:rPr lang="en-US" sz="1200" b="0" i="0" u="none" strike="noStrike" cap="none" dirty="0">
                <a:solidFill>
                  <a:schemeClr val="dk1"/>
                </a:solidFill>
                <a:latin typeface="Calibri"/>
                <a:ea typeface="Calibri"/>
                <a:cs typeface="Calibri"/>
                <a:sym typeface="Calibri"/>
              </a:rPr>
              <a:t> para la </a:t>
            </a:r>
            <a:r>
              <a:rPr lang="en-US" sz="1200" b="0" i="0" u="none" strike="noStrike" cap="none" dirty="0" err="1">
                <a:solidFill>
                  <a:schemeClr val="dk1"/>
                </a:solidFill>
                <a:latin typeface="Calibri"/>
                <a:ea typeface="Calibri"/>
                <a:cs typeface="Calibri"/>
                <a:sym typeface="Calibri"/>
              </a:rPr>
              <a:t>actividad</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práctica</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Pizarrón</a:t>
            </a:r>
            <a:r>
              <a:rPr lang="es-MX" sz="1200" b="0" i="0" u="none" strike="noStrike" cap="none" baseline="0" dirty="0">
                <a:solidFill>
                  <a:schemeClr val="dk1"/>
                </a:solidFill>
                <a:latin typeface="Calibri"/>
                <a:ea typeface="Calibri"/>
                <a:cs typeface="Calibri"/>
                <a:sym typeface="Calibri"/>
              </a:rPr>
              <a:t> y </a:t>
            </a:r>
            <a:r>
              <a:rPr lang="es-MX" sz="1200" b="0" i="0" u="none" strike="noStrike" cap="none" baseline="0" dirty="0" err="1">
                <a:solidFill>
                  <a:schemeClr val="dk1"/>
                </a:solidFill>
                <a:latin typeface="Calibri"/>
                <a:ea typeface="Calibri"/>
                <a:cs typeface="Calibri"/>
                <a:sym typeface="Calibri"/>
              </a:rPr>
              <a:t>plumnes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dirty="0" err="1">
                <a:solidFill>
                  <a:schemeClr val="dk1"/>
                </a:solidFill>
                <a:latin typeface="Calibri"/>
                <a:ea typeface="Calibri"/>
                <a:cs typeface="Calibri"/>
                <a:sym typeface="Calibri"/>
              </a:rPr>
              <a:t>Preguntas</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reflexión</a:t>
            </a:r>
            <a:r>
              <a:rPr lang="en-US" b="0" i="0" u="none" strike="noStrike" cap="none" dirty="0">
                <a:solidFill>
                  <a:schemeClr val="dk1"/>
                </a:solidFill>
                <a:latin typeface="Calibri"/>
                <a:ea typeface="Calibri"/>
                <a:cs typeface="Calibri"/>
                <a:sym typeface="Calibri"/>
              </a:rPr>
              <a:t> y </a:t>
            </a:r>
            <a:r>
              <a:rPr lang="en-US" b="0" i="0" u="none" strike="noStrike" cap="none" dirty="0" err="1">
                <a:solidFill>
                  <a:schemeClr val="dk1"/>
                </a:solidFill>
                <a:latin typeface="Calibri"/>
                <a:ea typeface="Calibri"/>
                <a:cs typeface="Calibri"/>
                <a:sym typeface="Calibri"/>
              </a:rPr>
              <a:t>respuestas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ideales</a:t>
            </a:r>
            <a:r>
              <a:rPr lang="en-US"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¿Cómo le explicaría a alguien que no estuvo en la sesión lo que es herencia?</a:t>
            </a: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¿Qué ejemplo utilizaría y porqué?</a:t>
            </a: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las </a:t>
            </a:r>
            <a:r>
              <a:rPr lang="en-US" sz="1200" b="0" i="0" u="none" strike="noStrike" cap="none" dirty="0" err="1">
                <a:solidFill>
                  <a:schemeClr val="dk1"/>
                </a:solidFill>
                <a:latin typeface="Calibri"/>
                <a:ea typeface="Calibri"/>
                <a:cs typeface="Calibri"/>
                <a:sym typeface="Calibri"/>
              </a:rPr>
              <a:t>mentalidades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comportamientos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Comunicación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necesaria</a:t>
            </a:r>
            <a:r>
              <a:rPr lang="en-US" sz="1200" b="0" i="0" u="none" strike="noStrike" cap="none" dirty="0">
                <a:solidFill>
                  <a:schemeClr val="dk1"/>
                </a:solidFill>
                <a:latin typeface="Calibri"/>
                <a:ea typeface="Calibri"/>
                <a:cs typeface="Calibri"/>
                <a:sym typeface="Calibri"/>
              </a:rPr>
              <a:t> la </a:t>
            </a:r>
            <a:r>
              <a:rPr lang="en-US" dirty="0" err="1"/>
              <a:t>participación</a:t>
            </a:r>
            <a:r>
              <a:rPr lang="en-US" sz="1200" b="0" i="0" u="none" strike="noStrike" cap="none" dirty="0">
                <a:solidFill>
                  <a:schemeClr val="dk1"/>
                </a:solidFill>
                <a:latin typeface="Calibri"/>
                <a:ea typeface="Calibri"/>
                <a:cs typeface="Calibri"/>
                <a:sym typeface="Calibri"/>
              </a:rPr>
              <a:t> y el </a:t>
            </a:r>
            <a:r>
              <a:rPr lang="en-US" sz="1200" b="0" i="0" u="none" strike="noStrike" cap="none" dirty="0" err="1">
                <a:solidFill>
                  <a:schemeClr val="dk1"/>
                </a:solidFill>
                <a:latin typeface="Calibri"/>
                <a:ea typeface="Calibri"/>
                <a:cs typeface="Calibri"/>
                <a:sym typeface="Calibri"/>
              </a:rPr>
              <a:t>compartir</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otros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al detalle porque se trabajará tratando de encontrar características</a:t>
            </a:r>
            <a:r>
              <a:rPr lang="es-MX" sz="1200" b="0" i="0" u="none" strike="noStrike" cap="none" baseline="0" dirty="0">
                <a:solidFill>
                  <a:schemeClr val="dk1"/>
                </a:solidFill>
                <a:latin typeface="Calibri"/>
                <a:ea typeface="Calibri"/>
                <a:cs typeface="Calibri"/>
                <a:sym typeface="Calibri"/>
              </a:rPr>
              <a:t> específicas de cada uno de los ejemplos compartidos.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03" name="Shape 5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65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24</a:t>
            </a:fld>
            <a:endParaRPr lang="en-GB"/>
          </a:p>
        </p:txBody>
      </p:sp>
    </p:spTree>
    <p:extLst>
      <p:ext uri="{BB962C8B-B14F-4D97-AF65-F5344CB8AC3E}">
        <p14:creationId xmlns:p14="http://schemas.microsoft.com/office/powerpoint/2010/main" val="632044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Puntos clave: </a:t>
            </a:r>
          </a:p>
          <a:p>
            <a:endParaRPr lang="es-MX" dirty="0"/>
          </a:p>
          <a:p>
            <a:r>
              <a:rPr lang="es-MX" sz="1200" b="0" i="0" kern="1200" dirty="0">
                <a:solidFill>
                  <a:schemeClr val="tx1"/>
                </a:solidFill>
                <a:effectLst/>
                <a:latin typeface="+mn-lt"/>
                <a:ea typeface="+mn-ea"/>
                <a:cs typeface="+mn-cs"/>
              </a:rPr>
              <a:t>Gracias al polimorfismo, cuando declaro la función estacionar() puedo decir que recibe como parámetro un objeto de la clase "</a:t>
            </a:r>
            <a:r>
              <a:rPr lang="es-MX" sz="1200" b="0" i="0" kern="1200" dirty="0" err="1">
                <a:solidFill>
                  <a:schemeClr val="tx1"/>
                </a:solidFill>
                <a:effectLst/>
                <a:latin typeface="+mn-lt"/>
                <a:ea typeface="+mn-ea"/>
                <a:cs typeface="+mn-cs"/>
              </a:rPr>
              <a:t>Vehiculo</a:t>
            </a:r>
            <a:r>
              <a:rPr lang="es-MX" sz="1200" b="0" i="0" kern="1200" dirty="0">
                <a:solidFill>
                  <a:schemeClr val="tx1"/>
                </a:solidFill>
                <a:effectLst/>
                <a:latin typeface="+mn-lt"/>
                <a:ea typeface="+mn-ea"/>
                <a:cs typeface="+mn-cs"/>
              </a:rPr>
              <a:t>" y el compilador me aceptará no solamente vehículos genéricos, sino todos aquellos objetos que hayamos creado que hereden de la clase Vehículo, </a:t>
            </a:r>
            <a:r>
              <a:rPr lang="es-MX" sz="1200" b="0" i="0" kern="1200" dirty="0" err="1">
                <a:solidFill>
                  <a:schemeClr val="tx1"/>
                </a:solidFill>
                <a:effectLst/>
                <a:latin typeface="+mn-lt"/>
                <a:ea typeface="+mn-ea"/>
                <a:cs typeface="+mn-cs"/>
              </a:rPr>
              <a:t>osea</a:t>
            </a:r>
            <a:r>
              <a:rPr lang="es-MX" sz="1200" b="0" i="0" kern="1200" dirty="0">
                <a:solidFill>
                  <a:schemeClr val="tx1"/>
                </a:solidFill>
                <a:effectLst/>
                <a:latin typeface="+mn-lt"/>
                <a:ea typeface="+mn-ea"/>
                <a:cs typeface="+mn-cs"/>
              </a:rPr>
              <a:t>, coches, motos, buses, etc.</a:t>
            </a:r>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26</a:t>
            </a:fld>
            <a:endParaRPr lang="en-GB"/>
          </a:p>
        </p:txBody>
      </p:sp>
    </p:spTree>
    <p:extLst>
      <p:ext uri="{BB962C8B-B14F-4D97-AF65-F5344CB8AC3E}">
        <p14:creationId xmlns:p14="http://schemas.microsoft.com/office/powerpoint/2010/main" val="1919139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(10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Materiales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necesarios</a:t>
            </a:r>
            <a:r>
              <a:rPr lang="en-US" sz="1200" b="0" i="0" u="none" strike="noStrike" cap="none" dirty="0">
                <a:solidFill>
                  <a:schemeClr val="dk1"/>
                </a:solidFill>
                <a:latin typeface="Calibri"/>
                <a:ea typeface="Calibri"/>
                <a:cs typeface="Calibri"/>
                <a:sym typeface="Calibri"/>
              </a:rPr>
              <a:t> para la </a:t>
            </a:r>
            <a:r>
              <a:rPr lang="en-US" sz="1200" b="0" i="0" u="none" strike="noStrike" cap="none" dirty="0" err="1">
                <a:solidFill>
                  <a:schemeClr val="dk1"/>
                </a:solidFill>
                <a:latin typeface="Calibri"/>
                <a:ea typeface="Calibri"/>
                <a:cs typeface="Calibri"/>
                <a:sym typeface="Calibri"/>
              </a:rPr>
              <a:t>actividad</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práctica</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Pizarrón</a:t>
            </a:r>
            <a:r>
              <a:rPr lang="es-MX" sz="1200" b="0" i="0" u="none" strike="noStrike" cap="none" baseline="0" dirty="0">
                <a:solidFill>
                  <a:schemeClr val="dk1"/>
                </a:solidFill>
                <a:latin typeface="Calibri"/>
                <a:ea typeface="Calibri"/>
                <a:cs typeface="Calibri"/>
                <a:sym typeface="Calibri"/>
              </a:rPr>
              <a:t> y </a:t>
            </a:r>
            <a:r>
              <a:rPr lang="es-MX" sz="1200" b="0" i="0" u="none" strike="noStrike" cap="none" baseline="0" dirty="0" err="1">
                <a:solidFill>
                  <a:schemeClr val="dk1"/>
                </a:solidFill>
                <a:latin typeface="Calibri"/>
                <a:ea typeface="Calibri"/>
                <a:cs typeface="Calibri"/>
                <a:sym typeface="Calibri"/>
              </a:rPr>
              <a:t>plumnes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b="0" i="0" u="none" strike="noStrike" cap="none" dirty="0" err="1">
                <a:solidFill>
                  <a:schemeClr val="dk1"/>
                </a:solidFill>
                <a:latin typeface="Calibri"/>
                <a:ea typeface="Calibri"/>
                <a:cs typeface="Calibri"/>
                <a:sym typeface="Calibri"/>
              </a:rPr>
              <a:t>Preguntas</a:t>
            </a:r>
            <a:r>
              <a:rPr lang="en-US" b="0" i="0" u="none" strike="noStrike" cap="none" dirty="0">
                <a:solidFill>
                  <a:schemeClr val="dk1"/>
                </a:solidFill>
                <a:latin typeface="Calibri"/>
                <a:ea typeface="Calibri"/>
                <a:cs typeface="Calibri"/>
                <a:sym typeface="Calibri"/>
              </a:rPr>
              <a:t> de </a:t>
            </a:r>
            <a:r>
              <a:rPr lang="en-US" b="0" i="0" u="none" strike="noStrike" cap="none" dirty="0" err="1">
                <a:solidFill>
                  <a:schemeClr val="dk1"/>
                </a:solidFill>
                <a:latin typeface="Calibri"/>
                <a:ea typeface="Calibri"/>
                <a:cs typeface="Calibri"/>
                <a:sym typeface="Calibri"/>
              </a:rPr>
              <a:t>reflexión</a:t>
            </a:r>
            <a:r>
              <a:rPr lang="en-US" b="0" i="0" u="none" strike="noStrike" cap="none" dirty="0">
                <a:solidFill>
                  <a:schemeClr val="dk1"/>
                </a:solidFill>
                <a:latin typeface="Calibri"/>
                <a:ea typeface="Calibri"/>
                <a:cs typeface="Calibri"/>
                <a:sym typeface="Calibri"/>
              </a:rPr>
              <a:t> y </a:t>
            </a:r>
            <a:r>
              <a:rPr lang="en-US" b="0" i="0" u="none" strike="noStrike" cap="none" dirty="0" err="1">
                <a:solidFill>
                  <a:schemeClr val="dk1"/>
                </a:solidFill>
                <a:latin typeface="Calibri"/>
                <a:ea typeface="Calibri"/>
                <a:cs typeface="Calibri"/>
                <a:sym typeface="Calibri"/>
              </a:rPr>
              <a:t>respuestas</a:t>
            </a:r>
            <a:r>
              <a:rPr lang="en-US" b="0" i="0" u="none" strike="noStrike" cap="none" dirty="0">
                <a:solidFill>
                  <a:schemeClr val="dk1"/>
                </a:solidFill>
                <a:latin typeface="Calibri"/>
                <a:ea typeface="Calibri"/>
                <a:cs typeface="Calibri"/>
                <a:sym typeface="Calibri"/>
              </a:rPr>
              <a:t> </a:t>
            </a:r>
            <a:r>
              <a:rPr lang="en-US" b="0" i="0" u="none" strike="noStrike" cap="none" dirty="0" err="1">
                <a:solidFill>
                  <a:schemeClr val="dk1"/>
                </a:solidFill>
                <a:latin typeface="Calibri"/>
                <a:ea typeface="Calibri"/>
                <a:cs typeface="Calibri"/>
                <a:sym typeface="Calibri"/>
              </a:rPr>
              <a:t>ideales</a:t>
            </a:r>
            <a:r>
              <a:rPr lang="en-US"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¿Cómo le explicaría a alguien que no estuvo en la sesión lo que es polimorfismo?</a:t>
            </a: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¿Qué ejemplo utilizaría y porqué?</a:t>
            </a: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Conexión</a:t>
            </a:r>
            <a:r>
              <a:rPr lang="en-US" sz="1200" b="0" i="0" u="none" strike="noStrike" cap="none" dirty="0">
                <a:solidFill>
                  <a:schemeClr val="dk1"/>
                </a:solidFill>
                <a:latin typeface="Calibri"/>
                <a:ea typeface="Calibri"/>
                <a:cs typeface="Calibri"/>
                <a:sym typeface="Calibri"/>
              </a:rPr>
              <a:t> a las </a:t>
            </a:r>
            <a:r>
              <a:rPr lang="en-US" sz="1200" b="0" i="0" u="none" strike="noStrike" cap="none" dirty="0" err="1">
                <a:solidFill>
                  <a:schemeClr val="dk1"/>
                </a:solidFill>
                <a:latin typeface="Calibri"/>
                <a:ea typeface="Calibri"/>
                <a:cs typeface="Calibri"/>
                <a:sym typeface="Calibri"/>
              </a:rPr>
              <a:t>mentalidades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comportamientos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Comunicación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porque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será</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necesaria</a:t>
            </a:r>
            <a:r>
              <a:rPr lang="en-US" sz="1200" b="0" i="0" u="none" strike="noStrike" cap="none" dirty="0">
                <a:solidFill>
                  <a:schemeClr val="dk1"/>
                </a:solidFill>
                <a:latin typeface="Calibri"/>
                <a:ea typeface="Calibri"/>
                <a:cs typeface="Calibri"/>
                <a:sym typeface="Calibri"/>
              </a:rPr>
              <a:t> la </a:t>
            </a:r>
            <a:r>
              <a:rPr lang="en-US" dirty="0" err="1"/>
              <a:t>participación</a:t>
            </a:r>
            <a:r>
              <a:rPr lang="en-US" sz="1200" b="0" i="0" u="none" strike="noStrike" cap="none" dirty="0">
                <a:solidFill>
                  <a:schemeClr val="dk1"/>
                </a:solidFill>
                <a:latin typeface="Calibri"/>
                <a:ea typeface="Calibri"/>
                <a:cs typeface="Calibri"/>
                <a:sym typeface="Calibri"/>
              </a:rPr>
              <a:t> y el </a:t>
            </a:r>
            <a:r>
              <a:rPr lang="en-US" sz="1200" b="0" i="0" u="none" strike="noStrike" cap="none" dirty="0" err="1">
                <a:solidFill>
                  <a:schemeClr val="dk1"/>
                </a:solidFill>
                <a:latin typeface="Calibri"/>
                <a:ea typeface="Calibri"/>
                <a:cs typeface="Calibri"/>
                <a:sym typeface="Calibri"/>
              </a:rPr>
              <a:t>compartir</a:t>
            </a:r>
            <a:r>
              <a:rPr lang="en-US" sz="1200" b="0" i="0" u="none" strike="noStrike" cap="none" dirty="0">
                <a:solidFill>
                  <a:schemeClr val="dk1"/>
                </a:solidFill>
                <a:latin typeface="Calibri"/>
                <a:ea typeface="Calibri"/>
                <a:cs typeface="Calibri"/>
                <a:sym typeface="Calibri"/>
              </a:rPr>
              <a:t> con </a:t>
            </a:r>
            <a:r>
              <a:rPr lang="en-US" sz="1200" b="0" i="0" u="none" strike="noStrike" cap="none" dirty="0" err="1">
                <a:solidFill>
                  <a:schemeClr val="dk1"/>
                </a:solidFill>
                <a:latin typeface="Calibri"/>
                <a:ea typeface="Calibri"/>
                <a:cs typeface="Calibri"/>
                <a:sym typeface="Calibri"/>
              </a:rPr>
              <a:t>otros</a:t>
            </a:r>
            <a:r>
              <a:rPr lang="en-US" sz="1200" b="0" i="0" u="none" strike="noStrike" cap="none" dirty="0">
                <a:solidFill>
                  <a:schemeClr val="dk1"/>
                </a:solidFill>
                <a:latin typeface="Calibri"/>
                <a:ea typeface="Calibri"/>
                <a:cs typeface="Calibri"/>
                <a:sym typeface="Calibri"/>
              </a:rPr>
              <a:t> y </a:t>
            </a:r>
            <a:r>
              <a:rPr lang="en-US" sz="1200" b="0" i="0" u="none" strike="noStrike" cap="none" dirty="0" err="1">
                <a:solidFill>
                  <a:schemeClr val="dk1"/>
                </a:solidFill>
                <a:latin typeface="Calibri"/>
                <a:ea typeface="Calibri"/>
                <a:cs typeface="Calibri"/>
                <a:sym typeface="Calibri"/>
              </a:rPr>
              <a:t>Orientación</a:t>
            </a:r>
            <a:r>
              <a:rPr lang="en-US" sz="1200" b="0" i="0" u="none" strike="noStrike" cap="none" dirty="0">
                <a:solidFill>
                  <a:schemeClr val="dk1"/>
                </a:solidFill>
                <a:latin typeface="Calibri"/>
                <a:ea typeface="Calibri"/>
                <a:cs typeface="Calibri"/>
                <a:sym typeface="Calibri"/>
              </a:rPr>
              <a:t> </a:t>
            </a:r>
            <a:r>
              <a:rPr lang="es-MX" sz="1200" b="0" i="0" u="none" strike="noStrike" cap="none" dirty="0">
                <a:solidFill>
                  <a:schemeClr val="dk1"/>
                </a:solidFill>
                <a:latin typeface="Calibri"/>
                <a:ea typeface="Calibri"/>
                <a:cs typeface="Calibri"/>
                <a:sym typeface="Calibri"/>
              </a:rPr>
              <a:t>al detalle porque se trabajará tratando de encontrar características</a:t>
            </a:r>
            <a:r>
              <a:rPr lang="es-MX" sz="1200" b="0" i="0" u="none" strike="noStrike" cap="none" baseline="0" dirty="0">
                <a:solidFill>
                  <a:schemeClr val="dk1"/>
                </a:solidFill>
                <a:latin typeface="Calibri"/>
                <a:ea typeface="Calibri"/>
                <a:cs typeface="Calibri"/>
                <a:sym typeface="Calibri"/>
              </a:rPr>
              <a:t> específicas de cada uno de los ejemplos compartidos.</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03" name="Shape 5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71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28</a:t>
            </a:fld>
            <a:endParaRPr lang="en-GB"/>
          </a:p>
        </p:txBody>
      </p:sp>
    </p:spTree>
    <p:extLst>
      <p:ext uri="{BB962C8B-B14F-4D97-AF65-F5344CB8AC3E}">
        <p14:creationId xmlns:p14="http://schemas.microsoft.com/office/powerpoint/2010/main" val="1143412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a:p>
            <a:pPr marL="0" marR="0" indent="0" algn="l" defTabSz="914303" rtl="0" eaLnBrk="1" fontAlgn="auto" latinLnBrk="0" hangingPunct="1">
              <a:lnSpc>
                <a:spcPct val="100000"/>
              </a:lnSpc>
              <a:spcBef>
                <a:spcPts val="0"/>
              </a:spcBef>
              <a:spcAft>
                <a:spcPts val="0"/>
              </a:spcAft>
              <a:buClrTx/>
              <a:buSzTx/>
              <a:buFontTx/>
              <a:buNone/>
              <a:tabLst/>
              <a:defRPr/>
            </a:pPr>
            <a:endParaRPr lang="es-MX" sz="1200" dirty="0">
              <a:latin typeface="Eurostile LT Std" panose="020B0504020202050204" pitchFamily="34" charset="0"/>
              <a:cs typeface="Segoe UI" panose="020B0502040204020203" pitchFamily="34" charset="0"/>
            </a:endParaRPr>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29</a:t>
            </a:fld>
            <a:endParaRPr lang="en-GB"/>
          </a:p>
        </p:txBody>
      </p:sp>
    </p:spTree>
    <p:extLst>
      <p:ext uri="{BB962C8B-B14F-4D97-AF65-F5344CB8AC3E}">
        <p14:creationId xmlns:p14="http://schemas.microsoft.com/office/powerpoint/2010/main" val="190395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Tiempo sugerido: (5 minutos)</a:t>
            </a:r>
          </a:p>
          <a:p>
            <a:endParaRPr lang="es-MX" dirty="0"/>
          </a:p>
          <a:p>
            <a:pPr marL="285750" indent="-285750">
              <a:buFont typeface="Arial" panose="020B0604020202020204" pitchFamily="34" charset="0"/>
              <a:buChar char="•"/>
            </a:pPr>
            <a:r>
              <a:rPr lang="es-MX" dirty="0"/>
              <a:t>Respuestas ideales: </a:t>
            </a:r>
          </a:p>
          <a:p>
            <a:pPr marL="285750" indent="-285750">
              <a:buFont typeface="Arial" panose="020B0604020202020204" pitchFamily="34" charset="0"/>
              <a:buChar char="•"/>
            </a:pPr>
            <a:r>
              <a:rPr lang="es-MX" sz="1200" dirty="0"/>
              <a:t>Recapitulando, ¿Cuáles son las características más importantes de la POO? Herencia, Abstracción, Polimorfismo, Encapsulamiento.</a:t>
            </a:r>
          </a:p>
          <a:p>
            <a:pPr marL="285750" indent="-285750">
              <a:buFont typeface="Arial" panose="020B0604020202020204" pitchFamily="34" charset="0"/>
              <a:buChar char="•"/>
            </a:pPr>
            <a:r>
              <a:rPr lang="es-MX" sz="1200" dirty="0"/>
              <a:t>¿Qué es abstracción? Es la estrategia</a:t>
            </a:r>
            <a:r>
              <a:rPr lang="es-MX" sz="1200" baseline="0" dirty="0"/>
              <a:t> de tomar en cuenta solo las características más relevantes de algo, descartando aquello que no es esencial. </a:t>
            </a:r>
            <a:endParaRPr lang="es-MX" sz="1200" dirty="0"/>
          </a:p>
          <a:p>
            <a:pPr marL="285750" indent="-285750">
              <a:buFont typeface="Arial" panose="020B0604020202020204" pitchFamily="34" charset="0"/>
              <a:buChar char="•"/>
            </a:pPr>
            <a:r>
              <a:rPr lang="es-MX" sz="1200" dirty="0"/>
              <a:t>¿Porqué es tan importante el encapsulamiento? Para proteger el acceso a los</a:t>
            </a:r>
            <a:r>
              <a:rPr lang="es-MX" sz="1200" baseline="0" dirty="0"/>
              <a:t> detalles de implementación de una clase.</a:t>
            </a:r>
            <a:endParaRPr lang="es-MX" sz="1200" dirty="0"/>
          </a:p>
          <a:p>
            <a:pPr marL="285750" indent="-285750">
              <a:buFont typeface="Arial" panose="020B0604020202020204" pitchFamily="34" charset="0"/>
              <a:buChar char="•"/>
            </a:pPr>
            <a:endParaRPr lang="es-MX"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s-MX"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30</a:t>
            </a:fld>
            <a:endParaRPr lang="en-GB"/>
          </a:p>
        </p:txBody>
      </p:sp>
    </p:spTree>
    <p:extLst>
      <p:ext uri="{BB962C8B-B14F-4D97-AF65-F5344CB8AC3E}">
        <p14:creationId xmlns:p14="http://schemas.microsoft.com/office/powerpoint/2010/main" val="369847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(30 </a:t>
            </a:r>
            <a:r>
              <a:rPr lang="en-US" dirty="0" err="1"/>
              <a:t>minutos</a:t>
            </a:r>
            <a:r>
              <a:rPr lang="en-US" baseline="0" dirty="0"/>
              <a:t>)</a:t>
            </a:r>
          </a:p>
          <a:p>
            <a:endParaRPr lang="en-US" baseline="0" dirty="0"/>
          </a:p>
          <a:p>
            <a:pPr marL="0" marR="0" indent="0" algn="l" defTabSz="914303"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Puntos</a:t>
            </a:r>
            <a:r>
              <a:rPr lang="en-US" sz="1200" kern="1200" dirty="0">
                <a:solidFill>
                  <a:schemeClr val="tx1"/>
                </a:solidFill>
                <a:effectLst/>
                <a:latin typeface="+mn-lt"/>
                <a:ea typeface="+mn-ea"/>
                <a:cs typeface="+mn-cs"/>
              </a:rPr>
              <a:t> clave:  </a:t>
            </a:r>
          </a:p>
          <a:p>
            <a:pPr marL="0" marR="0" indent="0" algn="l" defTabSz="91430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indent="-1714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Las CASE </a:t>
            </a:r>
            <a:r>
              <a:rPr lang="es-ES" sz="1200" kern="1200" dirty="0">
                <a:solidFill>
                  <a:schemeClr val="tx1"/>
                </a:solidFill>
                <a:effectLst/>
                <a:latin typeface="+mn-lt"/>
                <a:ea typeface="+mn-ea"/>
                <a:cs typeface="+mn-cs"/>
              </a:rPr>
              <a:t>son diversas aplicaciones destinadas a aumentar la productividad en el desarrollo de software reduciendo el costo de las mismas en términos de tiempo y de dinero. </a:t>
            </a:r>
            <a:endParaRPr lang="en-US" baseline="0" dirty="0"/>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¿Crees que exista algún</a:t>
            </a:r>
            <a:r>
              <a:rPr lang="es-MX" sz="1200" baseline="0" dirty="0"/>
              <a:t> software de apoyo para la construcción de software?</a:t>
            </a:r>
            <a:endParaRPr lang="es-MX" sz="1200" dirty="0"/>
          </a:p>
          <a:p>
            <a:endParaRPr lang="en-US" dirty="0"/>
          </a:p>
          <a:p>
            <a:r>
              <a:rPr lang="en-US" dirty="0" err="1"/>
              <a:t>Respuestas</a:t>
            </a:r>
            <a:r>
              <a:rPr lang="en-US" dirty="0"/>
              <a:t> </a:t>
            </a:r>
            <a:r>
              <a:rPr lang="en-US" dirty="0" err="1"/>
              <a:t>ideales</a:t>
            </a:r>
            <a:r>
              <a:rPr lang="en-US" dirty="0"/>
              <a:t>: No hay </a:t>
            </a:r>
            <a:r>
              <a:rPr lang="en-US" dirty="0" err="1"/>
              <a:t>una</a:t>
            </a:r>
            <a:r>
              <a:rPr lang="en-US" dirty="0"/>
              <a:t> </a:t>
            </a:r>
            <a:r>
              <a:rPr lang="en-US" dirty="0" err="1"/>
              <a:t>respuesta</a:t>
            </a:r>
            <a:r>
              <a:rPr lang="en-US" dirty="0"/>
              <a:t> ideal. </a:t>
            </a:r>
            <a:r>
              <a:rPr lang="en-US" dirty="0" err="1"/>
              <a:t>Algunos</a:t>
            </a:r>
            <a:r>
              <a:rPr lang="en-US" dirty="0"/>
              <a:t> </a:t>
            </a:r>
            <a:r>
              <a:rPr lang="en-US" dirty="0" err="1"/>
              <a:t>dirán</a:t>
            </a:r>
            <a:r>
              <a:rPr lang="en-US" dirty="0"/>
              <a:t> que </a:t>
            </a:r>
            <a:r>
              <a:rPr lang="en-US" dirty="0" err="1"/>
              <a:t>sí</a:t>
            </a:r>
            <a:r>
              <a:rPr lang="en-US" dirty="0"/>
              <a:t> lo </a:t>
            </a:r>
            <a:r>
              <a:rPr lang="en-US" dirty="0" err="1"/>
              <a:t>creen</a:t>
            </a:r>
            <a:r>
              <a:rPr lang="en-US" dirty="0"/>
              <a:t>, </a:t>
            </a:r>
            <a:r>
              <a:rPr lang="en-US" dirty="0" err="1"/>
              <a:t>otros</a:t>
            </a:r>
            <a:r>
              <a:rPr lang="en-US" dirty="0"/>
              <a:t> que no.</a:t>
            </a:r>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revisaremos</a:t>
            </a:r>
            <a:r>
              <a:rPr lang="en-US" baseline="0" dirty="0"/>
              <a:t> </a:t>
            </a:r>
            <a:r>
              <a:rPr lang="en-US" baseline="0" dirty="0" err="1"/>
              <a:t>herramientas</a:t>
            </a:r>
            <a:r>
              <a:rPr lang="en-US" baseline="0" dirty="0"/>
              <a:t> que les </a:t>
            </a:r>
            <a:r>
              <a:rPr lang="en-US" baseline="0" dirty="0" err="1"/>
              <a:t>pueden</a:t>
            </a:r>
            <a:r>
              <a:rPr lang="en-US" baseline="0" dirty="0"/>
              <a:t> server </a:t>
            </a:r>
            <a:r>
              <a:rPr lang="en-US" baseline="0" dirty="0" err="1"/>
              <a:t>más</a:t>
            </a:r>
            <a:r>
              <a:rPr lang="en-US" baseline="0" dirty="0"/>
              <a:t> </a:t>
            </a:r>
            <a:r>
              <a:rPr lang="en-US" baseline="0" dirty="0" err="1"/>
              <a:t>adelante</a:t>
            </a:r>
            <a:r>
              <a:rPr lang="en-US" baseline="0" dirty="0"/>
              <a:t> </a:t>
            </a:r>
            <a:r>
              <a:rPr lang="en-US" baseline="0" dirty="0" err="1"/>
              <a:t>como</a:t>
            </a:r>
            <a:r>
              <a:rPr lang="en-US" baseline="0" dirty="0"/>
              <a:t> </a:t>
            </a:r>
            <a:r>
              <a:rPr lang="en-US" baseline="0" dirty="0" err="1"/>
              <a:t>apoyo</a:t>
            </a:r>
            <a:r>
              <a:rPr lang="en-US" baseline="0" dirty="0"/>
              <a:t> </a:t>
            </a:r>
            <a:r>
              <a:rPr lang="en-US" baseline="0" dirty="0" err="1"/>
              <a:t>en</a:t>
            </a:r>
            <a:r>
              <a:rPr lang="en-US" baseline="0" dirty="0"/>
              <a:t> la </a:t>
            </a:r>
            <a:r>
              <a:rPr lang="en-US" baseline="0" dirty="0" err="1"/>
              <a:t>construcción</a:t>
            </a:r>
            <a:r>
              <a:rPr lang="en-US" baseline="0" dirty="0"/>
              <a:t> de </a:t>
            </a:r>
            <a:r>
              <a:rPr lang="en-US" baseline="0" dirty="0" err="1"/>
              <a:t>sus</a:t>
            </a:r>
            <a:r>
              <a:rPr lang="en-US" baseline="0" dirty="0"/>
              <a:t> </a:t>
            </a:r>
            <a:r>
              <a:rPr lang="en-US" baseline="0" dirty="0" err="1"/>
              <a:t>proyectos</a:t>
            </a:r>
            <a:r>
              <a:rPr lang="en-US" baseline="0" dirty="0"/>
              <a:t>.</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31</a:t>
            </a:fld>
            <a:endParaRPr lang="en-GB"/>
          </a:p>
        </p:txBody>
      </p:sp>
    </p:spTree>
    <p:extLst>
      <p:ext uri="{BB962C8B-B14F-4D97-AF65-F5344CB8AC3E}">
        <p14:creationId xmlns:p14="http://schemas.microsoft.com/office/powerpoint/2010/main" val="248882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(10</a:t>
            </a:r>
            <a:r>
              <a:rPr lang="en-US" baseline="0" dirty="0"/>
              <a:t> </a:t>
            </a:r>
            <a:r>
              <a:rPr lang="en-US" baseline="0" dirty="0" err="1"/>
              <a:t>minutos</a:t>
            </a:r>
            <a:r>
              <a:rPr lang="en-US" baseline="0" dirty="0"/>
              <a:t>)</a:t>
            </a:r>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¿Crees que es tarea de los ingenieros de software crear sistemas que parezcan simples?</a:t>
            </a:r>
          </a:p>
          <a:p>
            <a:pPr marL="342900" indent="-342900">
              <a:buSzPct val="115000"/>
              <a:buFont typeface="Arial" panose="020B0604020202020204" pitchFamily="34" charset="0"/>
              <a:buChar char="•"/>
            </a:pPr>
            <a:endParaRPr lang="es-MX" sz="1200" dirty="0"/>
          </a:p>
          <a:p>
            <a:pPr marL="342900" indent="-342900">
              <a:buSzPct val="115000"/>
              <a:buFont typeface="Arial" panose="020B0604020202020204" pitchFamily="34" charset="0"/>
              <a:buChar char="•"/>
            </a:pPr>
            <a:r>
              <a:rPr lang="es-MX" sz="1200" dirty="0"/>
              <a:t>¿Crees que lograrlo es complejo? </a:t>
            </a:r>
          </a:p>
          <a:p>
            <a:pPr marL="342900" indent="-342900">
              <a:buSzPct val="115000"/>
              <a:buFont typeface="Arial" panose="020B0604020202020204" pitchFamily="34" charset="0"/>
              <a:buChar char="•"/>
            </a:pPr>
            <a:endParaRPr lang="es-MX" sz="1200" dirty="0"/>
          </a:p>
          <a:p>
            <a:pPr marL="285750" indent="-285750">
              <a:buFont typeface="Arial" panose="020B0604020202020204" pitchFamily="34" charset="0"/>
              <a:buChar char="•"/>
            </a:pPr>
            <a:r>
              <a:rPr lang="es-MX" sz="1200" dirty="0"/>
              <a:t>¿Crees que la forma de crear programas con el paradigma de programación estructurada es parecido a la forma natural en el que los seres humanos resolvemos problemas?</a:t>
            </a:r>
          </a:p>
          <a:p>
            <a:endParaRPr lang="en-US" dirty="0"/>
          </a:p>
          <a:p>
            <a:r>
              <a:rPr lang="en-US" dirty="0" err="1"/>
              <a:t>Respuestas</a:t>
            </a:r>
            <a:r>
              <a:rPr lang="en-US" dirty="0"/>
              <a:t> </a:t>
            </a:r>
            <a:r>
              <a:rPr lang="en-US" dirty="0" err="1"/>
              <a:t>ideales</a:t>
            </a:r>
            <a:r>
              <a:rPr lang="en-US" dirty="0"/>
              <a:t>: </a:t>
            </a:r>
            <a:r>
              <a:rPr lang="en-US" dirty="0" err="1"/>
              <a:t>Tratar</a:t>
            </a:r>
            <a:r>
              <a:rPr lang="en-US" baseline="0" dirty="0"/>
              <a:t> de </a:t>
            </a:r>
            <a:r>
              <a:rPr lang="en-US" baseline="0" dirty="0" err="1"/>
              <a:t>guiar</a:t>
            </a:r>
            <a:r>
              <a:rPr lang="en-US" baseline="0" dirty="0"/>
              <a:t> a </a:t>
            </a:r>
            <a:r>
              <a:rPr lang="en-US" baseline="0" dirty="0" err="1"/>
              <a:t>los</a:t>
            </a:r>
            <a:r>
              <a:rPr lang="en-US" baseline="0" dirty="0"/>
              <a:t> </a:t>
            </a:r>
            <a:r>
              <a:rPr lang="en-US" baseline="0" dirty="0" err="1"/>
              <a:t>alumnos</a:t>
            </a:r>
            <a:r>
              <a:rPr lang="en-US" baseline="0" dirty="0"/>
              <a:t> para </a:t>
            </a:r>
            <a:r>
              <a:rPr lang="en-US" baseline="0" dirty="0" err="1"/>
              <a:t>hacerles</a:t>
            </a:r>
            <a:r>
              <a:rPr lang="en-US" baseline="0" dirty="0"/>
              <a:t> </a:t>
            </a:r>
            <a:r>
              <a:rPr lang="en-US" baseline="0" dirty="0" err="1"/>
              <a:t>ver</a:t>
            </a:r>
            <a:r>
              <a:rPr lang="en-US" baseline="0" dirty="0"/>
              <a:t> que el </a:t>
            </a:r>
            <a:r>
              <a:rPr lang="en-US" baseline="0" dirty="0" err="1"/>
              <a:t>crear</a:t>
            </a:r>
            <a:r>
              <a:rPr lang="en-US" baseline="0" dirty="0"/>
              <a:t> </a:t>
            </a:r>
            <a:r>
              <a:rPr lang="en-US" baseline="0" dirty="0" err="1"/>
              <a:t>sistemas</a:t>
            </a:r>
            <a:r>
              <a:rPr lang="en-US" baseline="0" dirty="0"/>
              <a:t> </a:t>
            </a:r>
            <a:r>
              <a:rPr lang="en-US" baseline="0" dirty="0" err="1"/>
              <a:t>es</a:t>
            </a:r>
            <a:r>
              <a:rPr lang="en-US" baseline="0" dirty="0"/>
              <a:t> </a:t>
            </a:r>
            <a:r>
              <a:rPr lang="en-US" baseline="0" dirty="0" err="1"/>
              <a:t>algo</a:t>
            </a:r>
            <a:r>
              <a:rPr lang="en-US" baseline="0" dirty="0"/>
              <a:t> </a:t>
            </a:r>
            <a:r>
              <a:rPr lang="en-US" baseline="0" dirty="0" err="1"/>
              <a:t>complejo</a:t>
            </a:r>
            <a:r>
              <a:rPr lang="en-US" baseline="0" dirty="0"/>
              <a:t>, sin embargo, </a:t>
            </a:r>
            <a:r>
              <a:rPr lang="en-US" baseline="0" dirty="0" err="1"/>
              <a:t>es</a:t>
            </a:r>
            <a:r>
              <a:rPr lang="en-US" baseline="0" dirty="0"/>
              <a:t> </a:t>
            </a:r>
            <a:r>
              <a:rPr lang="en-US" baseline="0" dirty="0" err="1"/>
              <a:t>nuestro</a:t>
            </a:r>
            <a:r>
              <a:rPr lang="en-US" baseline="0" dirty="0"/>
              <a:t> </a:t>
            </a:r>
            <a:r>
              <a:rPr lang="en-US" baseline="0" dirty="0" err="1"/>
              <a:t>trabajo</a:t>
            </a:r>
            <a:r>
              <a:rPr lang="en-US" baseline="0" dirty="0"/>
              <a:t> </a:t>
            </a:r>
            <a:r>
              <a:rPr lang="en-US" baseline="0" dirty="0" err="1"/>
              <a:t>hacer</a:t>
            </a:r>
            <a:r>
              <a:rPr lang="en-US" baseline="0" dirty="0"/>
              <a:t> que se </a:t>
            </a:r>
            <a:r>
              <a:rPr lang="en-US" baseline="0" dirty="0" err="1"/>
              <a:t>vean</a:t>
            </a:r>
            <a:r>
              <a:rPr lang="en-US" baseline="0" dirty="0"/>
              <a:t> </a:t>
            </a:r>
            <a:r>
              <a:rPr lang="en-US" baseline="0" dirty="0" err="1"/>
              <a:t>como</a:t>
            </a:r>
            <a:r>
              <a:rPr lang="en-US" baseline="0" dirty="0"/>
              <a:t> </a:t>
            </a:r>
            <a:r>
              <a:rPr lang="en-US" baseline="0" dirty="0" err="1"/>
              <a:t>algo</a:t>
            </a:r>
            <a:r>
              <a:rPr lang="en-US" baseline="0" dirty="0"/>
              <a:t> simple</a:t>
            </a:r>
          </a:p>
          <a:p>
            <a:r>
              <a:rPr lang="en-US" baseline="0" dirty="0" err="1"/>
              <a:t>Enfatizar</a:t>
            </a:r>
            <a:r>
              <a:rPr lang="en-US" baseline="0" dirty="0"/>
              <a:t> que </a:t>
            </a:r>
            <a:r>
              <a:rPr lang="en-US" baseline="0" dirty="0" err="1"/>
              <a:t>los</a:t>
            </a:r>
            <a:r>
              <a:rPr lang="en-US" baseline="0" dirty="0"/>
              <a:t> </a:t>
            </a:r>
            <a:r>
              <a:rPr lang="en-US" baseline="0" dirty="0" err="1"/>
              <a:t>paradigmas</a:t>
            </a:r>
            <a:r>
              <a:rPr lang="en-US" baseline="0" dirty="0"/>
              <a:t> de </a:t>
            </a:r>
            <a:r>
              <a:rPr lang="en-US" baseline="0" dirty="0" err="1"/>
              <a:t>programación</a:t>
            </a:r>
            <a:r>
              <a:rPr lang="en-US" baseline="0" dirty="0"/>
              <a:t>, </a:t>
            </a:r>
            <a:r>
              <a:rPr lang="en-US" baseline="0" dirty="0" err="1"/>
              <a:t>particularmente</a:t>
            </a:r>
            <a:r>
              <a:rPr lang="en-US" baseline="0" dirty="0"/>
              <a:t> el </a:t>
            </a:r>
            <a:r>
              <a:rPr lang="en-US" baseline="0" dirty="0" err="1"/>
              <a:t>estructurado</a:t>
            </a:r>
            <a:r>
              <a:rPr lang="en-US" baseline="0" dirty="0"/>
              <a:t> vs el </a:t>
            </a:r>
            <a:r>
              <a:rPr lang="en-US" baseline="0" dirty="0" err="1"/>
              <a:t>orientado</a:t>
            </a:r>
            <a:r>
              <a:rPr lang="en-US" baseline="0" dirty="0"/>
              <a:t> a </a:t>
            </a:r>
            <a:r>
              <a:rPr lang="en-US" baseline="0" dirty="0" err="1"/>
              <a:t>objetos</a:t>
            </a:r>
            <a:r>
              <a:rPr lang="en-US" baseline="0" dirty="0"/>
              <a:t> </a:t>
            </a:r>
            <a:r>
              <a:rPr lang="en-US" baseline="0" dirty="0" err="1"/>
              <a:t>tienen</a:t>
            </a:r>
            <a:r>
              <a:rPr lang="en-US" baseline="0" dirty="0"/>
              <a:t> </a:t>
            </a:r>
            <a:r>
              <a:rPr lang="en-US" baseline="0" dirty="0" err="1"/>
              <a:t>características</a:t>
            </a:r>
            <a:r>
              <a:rPr lang="en-US" baseline="0" dirty="0"/>
              <a:t> que </a:t>
            </a:r>
            <a:r>
              <a:rPr lang="en-US" baseline="0" dirty="0" err="1"/>
              <a:t>los</a:t>
            </a:r>
            <a:r>
              <a:rPr lang="en-US" baseline="0" dirty="0"/>
              <a:t> </a:t>
            </a:r>
            <a:r>
              <a:rPr lang="en-US" baseline="0" dirty="0" err="1"/>
              <a:t>definen</a:t>
            </a:r>
            <a:r>
              <a:rPr lang="en-US" baseline="0" dirty="0"/>
              <a:t> e </a:t>
            </a:r>
            <a:r>
              <a:rPr lang="en-US" baseline="0" dirty="0" err="1"/>
              <a:t>identifican</a:t>
            </a:r>
            <a:r>
              <a:rPr lang="en-US" baseline="0" dirty="0"/>
              <a:t> y que </a:t>
            </a:r>
            <a:r>
              <a:rPr lang="en-US" baseline="0" dirty="0" err="1"/>
              <a:t>esas</a:t>
            </a:r>
            <a:r>
              <a:rPr lang="en-US" baseline="0" dirty="0"/>
              <a:t> </a:t>
            </a:r>
            <a:r>
              <a:rPr lang="en-US" baseline="0" dirty="0" err="1"/>
              <a:t>mismas</a:t>
            </a:r>
            <a:r>
              <a:rPr lang="en-US" baseline="0" dirty="0"/>
              <a:t> les </a:t>
            </a:r>
            <a:r>
              <a:rPr lang="en-US" baseline="0" dirty="0" err="1"/>
              <a:t>dan</a:t>
            </a:r>
            <a:r>
              <a:rPr lang="en-US" baseline="0" dirty="0"/>
              <a:t> </a:t>
            </a:r>
            <a:r>
              <a:rPr lang="en-US" baseline="0" dirty="0" err="1"/>
              <a:t>atributos</a:t>
            </a:r>
            <a:r>
              <a:rPr lang="en-US" baseline="0" dirty="0"/>
              <a:t> que </a:t>
            </a:r>
            <a:r>
              <a:rPr lang="en-US" baseline="0" dirty="0" err="1"/>
              <a:t>determinan</a:t>
            </a:r>
            <a:r>
              <a:rPr lang="en-US" baseline="0" dirty="0"/>
              <a:t> las </a:t>
            </a:r>
            <a:r>
              <a:rPr lang="en-US" baseline="0" dirty="0" err="1"/>
              <a:t>diferencias</a:t>
            </a:r>
            <a:r>
              <a:rPr lang="en-US" baseline="0" dirty="0"/>
              <a:t> </a:t>
            </a:r>
            <a:r>
              <a:rPr lang="en-US" baseline="0" dirty="0" err="1"/>
              <a:t>en</a:t>
            </a:r>
            <a:r>
              <a:rPr lang="en-US" baseline="0" dirty="0"/>
              <a:t> el </a:t>
            </a:r>
            <a:r>
              <a:rPr lang="en-US" baseline="0" dirty="0" err="1"/>
              <a:t>enfoque</a:t>
            </a:r>
            <a:r>
              <a:rPr lang="en-US" baseline="0" dirty="0"/>
              <a:t> </a:t>
            </a:r>
            <a:r>
              <a:rPr lang="en-US" baseline="0" dirty="0" err="1"/>
              <a:t>necesarias</a:t>
            </a:r>
            <a:r>
              <a:rPr lang="en-US" baseline="0" dirty="0"/>
              <a:t> para </a:t>
            </a:r>
            <a:r>
              <a:rPr lang="en-US" baseline="0" dirty="0" err="1"/>
              <a:t>aplicar</a:t>
            </a:r>
            <a:r>
              <a:rPr lang="en-US" baseline="0" dirty="0"/>
              <a:t> </a:t>
            </a:r>
            <a:r>
              <a:rPr lang="en-US" baseline="0" dirty="0" err="1"/>
              <a:t>uno</a:t>
            </a:r>
            <a:r>
              <a:rPr lang="en-US" baseline="0" dirty="0"/>
              <a:t> u </a:t>
            </a:r>
            <a:r>
              <a:rPr lang="en-US" baseline="0" dirty="0" err="1"/>
              <a:t>otro</a:t>
            </a:r>
            <a:r>
              <a:rPr lang="en-US" baseline="0" dirty="0"/>
              <a:t>.</a:t>
            </a:r>
            <a:endParaRPr lang="en-US" dirty="0"/>
          </a:p>
          <a:p>
            <a:endParaRPr lang="en-US" dirty="0"/>
          </a:p>
          <a:p>
            <a:r>
              <a:rPr lang="en-US" dirty="0" err="1"/>
              <a:t>Conexión</a:t>
            </a:r>
            <a:r>
              <a:rPr lang="en-US" dirty="0"/>
              <a:t> a las </a:t>
            </a:r>
            <a:r>
              <a:rPr lang="en-US" dirty="0" err="1"/>
              <a:t>sesiones</a:t>
            </a:r>
            <a:r>
              <a:rPr lang="en-US" dirty="0"/>
              <a:t> </a:t>
            </a:r>
            <a:r>
              <a:rPr lang="en-US" dirty="0" err="1"/>
              <a:t>anteriores</a:t>
            </a:r>
            <a:r>
              <a:rPr lang="en-US" dirty="0"/>
              <a:t>: </a:t>
            </a:r>
            <a:r>
              <a:rPr lang="en-US" dirty="0" err="1"/>
              <a:t>Conexión</a:t>
            </a:r>
            <a:r>
              <a:rPr lang="en-US" dirty="0"/>
              <a:t> </a:t>
            </a:r>
            <a:r>
              <a:rPr lang="en-US" dirty="0" err="1"/>
              <a:t>inmediata</a:t>
            </a:r>
            <a:r>
              <a:rPr lang="en-US" baseline="0" dirty="0"/>
              <a:t> con el </a:t>
            </a:r>
            <a:r>
              <a:rPr lang="en-US" baseline="0" dirty="0" err="1"/>
              <a:t>tema</a:t>
            </a:r>
            <a:r>
              <a:rPr lang="en-US" baseline="0" dirty="0"/>
              <a:t> de </a:t>
            </a:r>
            <a:r>
              <a:rPr lang="en-US" baseline="0" dirty="0" err="1"/>
              <a:t>Algoritmos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construcción</a:t>
            </a:r>
            <a:r>
              <a:rPr lang="en-US" dirty="0"/>
              <a:t> de </a:t>
            </a:r>
            <a:r>
              <a:rPr lang="en-US" dirty="0" err="1"/>
              <a:t>diseños</a:t>
            </a:r>
            <a:r>
              <a:rPr lang="en-US" dirty="0"/>
              <a:t> </a:t>
            </a:r>
            <a:r>
              <a:rPr lang="en-US" dirty="0" err="1"/>
              <a:t>claros</a:t>
            </a:r>
            <a:r>
              <a:rPr lang="en-US" baseline="0" dirty="0"/>
              <a:t> a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la </a:t>
            </a:r>
            <a:r>
              <a:rPr lang="en-US" baseline="0" dirty="0" err="1"/>
              <a:t>etapa</a:t>
            </a:r>
            <a:r>
              <a:rPr lang="en-US" baseline="0" dirty="0"/>
              <a:t> del </a:t>
            </a:r>
            <a:r>
              <a:rPr lang="en-US" baseline="0" dirty="0" err="1"/>
              <a:t>análisis</a:t>
            </a:r>
            <a:r>
              <a:rPr lang="en-US" baseline="0" dirty="0"/>
              <a:t> que </a:t>
            </a:r>
            <a:r>
              <a:rPr lang="en-US" baseline="0" dirty="0" err="1"/>
              <a:t>es</a:t>
            </a:r>
            <a:r>
              <a:rPr lang="en-US" baseline="0" dirty="0"/>
              <a:t> la que </a:t>
            </a:r>
            <a:r>
              <a:rPr lang="en-US" baseline="0" dirty="0" err="1"/>
              <a:t>determina</a:t>
            </a:r>
            <a:r>
              <a:rPr lang="en-US" baseline="0" dirty="0"/>
              <a:t> el </a:t>
            </a:r>
            <a:r>
              <a:rPr lang="en-US" baseline="0" dirty="0" err="1"/>
              <a:t>éxito</a:t>
            </a:r>
            <a:r>
              <a:rPr lang="en-US" baseline="0" dirty="0"/>
              <a:t> </a:t>
            </a:r>
            <a:r>
              <a:rPr lang="en-US" baseline="0" dirty="0" err="1"/>
              <a:t>futuro</a:t>
            </a:r>
            <a:r>
              <a:rPr lang="en-US" baseline="0" dirty="0"/>
              <a:t> de un </a:t>
            </a:r>
            <a:r>
              <a:rPr lang="en-US" baseline="0" dirty="0" err="1"/>
              <a:t>desarrollo</a:t>
            </a:r>
            <a:r>
              <a:rPr lang="en-U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4</a:t>
            </a:fld>
            <a:endParaRPr lang="en-GB"/>
          </a:p>
        </p:txBody>
      </p:sp>
    </p:spTree>
    <p:extLst>
      <p:ext uri="{BB962C8B-B14F-4D97-AF65-F5344CB8AC3E}">
        <p14:creationId xmlns:p14="http://schemas.microsoft.com/office/powerpoint/2010/main" val="1925500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32</a:t>
            </a:fld>
            <a:endParaRPr lang="en-GB"/>
          </a:p>
        </p:txBody>
      </p:sp>
    </p:spTree>
    <p:extLst>
      <p:ext uri="{BB962C8B-B14F-4D97-AF65-F5344CB8AC3E}">
        <p14:creationId xmlns:p14="http://schemas.microsoft.com/office/powerpoint/2010/main" val="1276791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33</a:t>
            </a:fld>
            <a:endParaRPr lang="en-GB"/>
          </a:p>
        </p:txBody>
      </p:sp>
    </p:spTree>
    <p:extLst>
      <p:ext uri="{BB962C8B-B14F-4D97-AF65-F5344CB8AC3E}">
        <p14:creationId xmlns:p14="http://schemas.microsoft.com/office/powerpoint/2010/main" val="2085982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34</a:t>
            </a:fld>
            <a:endParaRPr lang="en-GB"/>
          </a:p>
        </p:txBody>
      </p:sp>
    </p:spTree>
    <p:extLst>
      <p:ext uri="{BB962C8B-B14F-4D97-AF65-F5344CB8AC3E}">
        <p14:creationId xmlns:p14="http://schemas.microsoft.com/office/powerpoint/2010/main" val="202644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35</a:t>
            </a:fld>
            <a:endParaRPr lang="en-GB"/>
          </a:p>
        </p:txBody>
      </p:sp>
    </p:spTree>
    <p:extLst>
      <p:ext uri="{BB962C8B-B14F-4D97-AF65-F5344CB8AC3E}">
        <p14:creationId xmlns:p14="http://schemas.microsoft.com/office/powerpoint/2010/main" val="3147896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Tiempo sugerido: (5 minutos)</a:t>
            </a:r>
          </a:p>
          <a:p>
            <a:endParaRPr lang="es-MX" dirty="0"/>
          </a:p>
          <a:p>
            <a:pPr marL="285750" indent="-285750">
              <a:buFont typeface="Arial" panose="020B0604020202020204" pitchFamily="34" charset="0"/>
              <a:buChar char="•"/>
            </a:pPr>
            <a:r>
              <a:rPr lang="es-MX" dirty="0"/>
              <a:t>Respuestas ideales: </a:t>
            </a:r>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dirty="0"/>
              <a:t>¿Qué son las herramientas CASE y para qué sirven? </a:t>
            </a:r>
            <a:r>
              <a:rPr lang="es-ES" sz="1200" b="0" dirty="0">
                <a:latin typeface="+mn-lt"/>
              </a:rPr>
              <a:t>Son diversas aplicaciones destinadas a aumentar la productividad en el desarrollo de software reduciendo el costo de las mismas en términos de tiempo y de dinero. </a:t>
            </a:r>
          </a:p>
          <a:p>
            <a:pPr marL="0" indent="0">
              <a:buFont typeface="Arial" panose="020B0604020202020204" pitchFamily="34" charset="0"/>
              <a:buNone/>
            </a:pPr>
            <a:endParaRPr lang="es-MX"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s-MX" dirty="0"/>
          </a:p>
          <a:p>
            <a:endParaRPr lang="es-MX"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36</a:t>
            </a:fld>
            <a:endParaRPr lang="en-GB"/>
          </a:p>
        </p:txBody>
      </p:sp>
    </p:spTree>
    <p:extLst>
      <p:ext uri="{BB962C8B-B14F-4D97-AF65-F5344CB8AC3E}">
        <p14:creationId xmlns:p14="http://schemas.microsoft.com/office/powerpoint/2010/main" val="1183173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(2 horas</a:t>
            </a:r>
            <a:r>
              <a:rPr lang="en-US" baseline="0" dirty="0"/>
              <a:t>)</a:t>
            </a:r>
          </a:p>
          <a:p>
            <a:endParaRPr lang="en-US" baseline="0" dirty="0"/>
          </a:p>
          <a:p>
            <a:pPr marL="171450" indent="-171450">
              <a:buFont typeface="Arial" panose="020B0604020202020204" pitchFamily="34" charset="0"/>
              <a:buChar char="•"/>
            </a:pPr>
            <a:r>
              <a:rPr lang="es-ES" sz="1200" kern="1200" dirty="0">
                <a:solidFill>
                  <a:schemeClr val="tx1"/>
                </a:solidFill>
                <a:effectLst/>
                <a:latin typeface="+mn-lt"/>
                <a:ea typeface="+mn-ea"/>
                <a:cs typeface="+mn-cs"/>
              </a:rPr>
              <a:t>La </a:t>
            </a:r>
            <a:r>
              <a:rPr lang="es-MX" sz="1200" kern="1200" dirty="0">
                <a:solidFill>
                  <a:schemeClr val="tx1"/>
                </a:solidFill>
                <a:effectLst/>
                <a:latin typeface="+mn-lt"/>
                <a:ea typeface="+mn-ea"/>
                <a:cs typeface="+mn-cs"/>
              </a:rPr>
              <a:t>base</a:t>
            </a:r>
            <a:r>
              <a:rPr lang="es-ES" sz="1200" kern="1200" dirty="0">
                <a:solidFill>
                  <a:schemeClr val="tx1"/>
                </a:solidFill>
                <a:effectLst/>
                <a:latin typeface="+mn-lt"/>
                <a:ea typeface="+mn-ea"/>
                <a:cs typeface="+mn-cs"/>
              </a:rPr>
              <a:t> de esta metodología es llegar a modelos (clases) a partir de las entidades o conceptos del problema o requerimiento</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kern="1200" dirty="0">
                <a:solidFill>
                  <a:schemeClr val="tx1"/>
                </a:solidFill>
                <a:effectLst/>
                <a:latin typeface="+mn-lt"/>
                <a:ea typeface="+mn-ea"/>
                <a:cs typeface="+mn-cs"/>
              </a:rPr>
              <a:t>El modelo define una perspectiva abstracta del problema</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a:solidFill>
                  <a:schemeClr val="tx1"/>
                </a:solidFill>
                <a:effectLst/>
                <a:latin typeface="+mn-lt"/>
                <a:ea typeface="+mn-ea"/>
                <a:cs typeface="+mn-cs"/>
              </a:rPr>
              <a:t>Los puntos del proceso a seguir para construir el modelo:</a:t>
            </a:r>
          </a:p>
          <a:p>
            <a:pPr marL="685752" lvl="1" indent="-228600">
              <a:buFont typeface="+mj-lt"/>
              <a:buAutoNum type="arabicPeriod"/>
            </a:pPr>
            <a:r>
              <a:rPr lang="es-MX" sz="1200" kern="1200" dirty="0">
                <a:solidFill>
                  <a:schemeClr val="tx1"/>
                </a:solidFill>
                <a:effectLst/>
                <a:latin typeface="+mn-lt"/>
                <a:ea typeface="+mn-ea"/>
                <a:cs typeface="+mn-cs"/>
              </a:rPr>
              <a:t>Identificar los objetos importantes</a:t>
            </a:r>
          </a:p>
          <a:p>
            <a:pPr marL="685752" lvl="1" indent="-228600">
              <a:buFont typeface="+mj-lt"/>
              <a:buAutoNum type="arabicPeriod"/>
            </a:pPr>
            <a:r>
              <a:rPr lang="es-MX" sz="1200" kern="1200" dirty="0">
                <a:solidFill>
                  <a:schemeClr val="tx1"/>
                </a:solidFill>
                <a:effectLst/>
                <a:latin typeface="+mn-lt"/>
                <a:ea typeface="+mn-ea"/>
                <a:cs typeface="+mn-cs"/>
              </a:rPr>
              <a:t>Organizar los objetos en jerarquías</a:t>
            </a:r>
          </a:p>
          <a:p>
            <a:pPr marL="685752" lvl="1" indent="-228600">
              <a:buFont typeface="+mj-lt"/>
              <a:buAutoNum type="arabicPeriod"/>
            </a:pPr>
            <a:r>
              <a:rPr lang="es-MX" sz="1200" kern="1200" dirty="0">
                <a:solidFill>
                  <a:schemeClr val="tx1"/>
                </a:solidFill>
                <a:effectLst/>
                <a:latin typeface="+mn-lt"/>
                <a:ea typeface="+mn-ea"/>
                <a:cs typeface="+mn-cs"/>
              </a:rPr>
              <a:t>Otorgar, a los objetos, atributos relevantes que describan sus características</a:t>
            </a:r>
          </a:p>
          <a:p>
            <a:pPr marL="685752" lvl="1" indent="-228600">
              <a:buFont typeface="+mj-lt"/>
              <a:buAutoNum type="arabicPeriod"/>
            </a:pPr>
            <a:r>
              <a:rPr lang="es-MX" sz="1200" kern="1200" dirty="0">
                <a:solidFill>
                  <a:schemeClr val="tx1"/>
                </a:solidFill>
                <a:effectLst/>
                <a:latin typeface="+mn-lt"/>
                <a:ea typeface="+mn-ea"/>
                <a:cs typeface="+mn-cs"/>
              </a:rPr>
              <a:t>Proveer, a cada objeto, las funciones inherentes a  su comportamiento</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UML cuenta con varios tipos de diagramas, los cuales muestran diferentes aspectos de las entidades representadas.</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http://www.omg.org/spec/UML/2.5/</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https://holub.com/uml/</a:t>
            </a:r>
            <a:endParaRPr lang="es-MX"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Que </a:t>
            </a:r>
            <a:r>
              <a:rPr lang="en-US" sz="1200" kern="1200" dirty="0" err="1">
                <a:solidFill>
                  <a:schemeClr val="tx1"/>
                </a:solidFill>
                <a:effectLst/>
                <a:latin typeface="+mn-lt"/>
                <a:ea typeface="+mn-ea"/>
                <a:cs typeface="+mn-cs"/>
              </a:rPr>
              <a:t>todos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logren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acceder</a:t>
            </a:r>
            <a:r>
              <a:rPr lang="en-US" sz="1200" kern="1200" dirty="0">
                <a:solidFill>
                  <a:schemeClr val="tx1"/>
                </a:solidFill>
                <a:effectLst/>
                <a:latin typeface="+mn-lt"/>
                <a:ea typeface="+mn-ea"/>
                <a:cs typeface="+mn-cs"/>
              </a:rPr>
              <a:t> a la </a:t>
            </a:r>
            <a:r>
              <a:rPr lang="en-US" sz="1200" kern="1200" dirty="0" err="1">
                <a:solidFill>
                  <a:schemeClr val="tx1"/>
                </a:solidFill>
                <a:effectLst/>
                <a:latin typeface="+mn-lt"/>
                <a:ea typeface="+mn-ea"/>
                <a:cs typeface="+mn-cs"/>
              </a:rPr>
              <a:t>herramienta</a:t>
            </a:r>
            <a:r>
              <a:rPr lang="en-U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hlinkClick r:id="rId5"/>
              </a:rPr>
              <a:t>https://www.draw.io/</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kern="1200" dirty="0">
                <a:solidFill>
                  <a:schemeClr val="tx1"/>
                </a:solidFill>
                <a:effectLst/>
                <a:latin typeface="+mn-lt"/>
                <a:ea typeface="+mn-ea"/>
                <a:cs typeface="+mn-cs"/>
              </a:rPr>
              <a:t>Las características de la notación UML para cada uno de los casos de relación de clases</a:t>
            </a:r>
          </a:p>
          <a:p>
            <a:endParaRPr lang="en-US" baseline="0" dirty="0"/>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¿Cómo</a:t>
            </a:r>
            <a:r>
              <a:rPr lang="es-MX" sz="1200" baseline="0" dirty="0"/>
              <a:t> crees que sería una buena forma de comunicar un diseño Orientado a Objetos?</a:t>
            </a:r>
            <a:endParaRPr lang="es-MX" sz="1200" dirty="0"/>
          </a:p>
          <a:p>
            <a:endParaRPr lang="en-US" dirty="0"/>
          </a:p>
          <a:p>
            <a:r>
              <a:rPr lang="en-US" dirty="0" err="1"/>
              <a:t>Respuestas</a:t>
            </a:r>
            <a:r>
              <a:rPr lang="en-US" dirty="0"/>
              <a:t> </a:t>
            </a:r>
            <a:r>
              <a:rPr lang="en-US" dirty="0" err="1"/>
              <a:t>ideales</a:t>
            </a:r>
            <a:r>
              <a:rPr lang="en-US" dirty="0"/>
              <a:t>: No hay </a:t>
            </a:r>
            <a:r>
              <a:rPr lang="en-US" dirty="0" err="1"/>
              <a:t>una</a:t>
            </a:r>
            <a:r>
              <a:rPr lang="en-US" dirty="0"/>
              <a:t> </a:t>
            </a:r>
            <a:r>
              <a:rPr lang="en-US" dirty="0" err="1"/>
              <a:t>respuesta</a:t>
            </a:r>
            <a:r>
              <a:rPr lang="en-US" dirty="0"/>
              <a:t> ideal. </a:t>
            </a:r>
            <a:r>
              <a:rPr lang="en-US" dirty="0" err="1"/>
              <a:t>Quizá</a:t>
            </a:r>
            <a:r>
              <a:rPr lang="en-US" dirty="0"/>
              <a:t> de</a:t>
            </a:r>
            <a:r>
              <a:rPr lang="en-US" baseline="0" dirty="0"/>
              <a:t> lo que </a:t>
            </a:r>
            <a:r>
              <a:rPr lang="en-US" baseline="0" dirty="0" err="1"/>
              <a:t>todos</a:t>
            </a:r>
            <a:r>
              <a:rPr lang="en-US" baseline="0" dirty="0"/>
              <a:t> </a:t>
            </a:r>
            <a:r>
              <a:rPr lang="en-US" baseline="0" dirty="0" err="1"/>
              <a:t>imaginen</a:t>
            </a:r>
            <a:r>
              <a:rPr lang="en-US" baseline="0" dirty="0"/>
              <a:t> se </a:t>
            </a:r>
            <a:r>
              <a:rPr lang="en-US" baseline="0" dirty="0" err="1"/>
              <a:t>puede</a:t>
            </a:r>
            <a:r>
              <a:rPr lang="en-US" baseline="0" dirty="0"/>
              <a:t> </a:t>
            </a:r>
            <a:r>
              <a:rPr lang="en-US" baseline="0" dirty="0" err="1"/>
              <a:t>ir</a:t>
            </a:r>
            <a:r>
              <a:rPr lang="en-US" baseline="0" dirty="0"/>
              <a:t> </a:t>
            </a:r>
            <a:r>
              <a:rPr lang="en-US" baseline="0" dirty="0" err="1"/>
              <a:t>construyendo</a:t>
            </a:r>
            <a:r>
              <a:rPr lang="en-US" baseline="0" dirty="0"/>
              <a:t> un </a:t>
            </a:r>
            <a:r>
              <a:rPr lang="en-US" baseline="0" dirty="0" err="1"/>
              <a:t>acercamiento</a:t>
            </a:r>
            <a:r>
              <a:rPr lang="en-US" baseline="0" dirty="0"/>
              <a:t> a la forma </a:t>
            </a:r>
            <a:r>
              <a:rPr lang="en-US" baseline="0" dirty="0" err="1"/>
              <a:t>estandarizada</a:t>
            </a:r>
            <a:r>
              <a:rPr lang="en-US" baseline="0" dirty="0"/>
              <a:t> de </a:t>
            </a:r>
            <a:r>
              <a:rPr lang="en-US" baseline="0" dirty="0" err="1"/>
              <a:t>presentar</a:t>
            </a:r>
            <a:r>
              <a:rPr lang="en-US" baseline="0" dirty="0"/>
              <a:t> </a:t>
            </a:r>
            <a:r>
              <a:rPr lang="en-US" baseline="0" dirty="0" err="1"/>
              <a:t>modelos</a:t>
            </a:r>
            <a:r>
              <a:rPr lang="en-US" baseline="0" dirty="0"/>
              <a:t> de </a:t>
            </a:r>
            <a:r>
              <a:rPr lang="en-US" baseline="0" dirty="0" err="1"/>
              <a:t>diseño</a:t>
            </a:r>
            <a:r>
              <a:rPr lang="en-US" baseline="0" dirty="0"/>
              <a:t> </a:t>
            </a:r>
            <a:r>
              <a:rPr lang="en-US" baseline="0" dirty="0" err="1"/>
              <a:t>Orientada</a:t>
            </a:r>
            <a:r>
              <a:rPr lang="en-US" baseline="0" dirty="0"/>
              <a:t> a </a:t>
            </a:r>
            <a:r>
              <a:rPr lang="en-US" baseline="0" dirty="0" err="1"/>
              <a:t>Objetos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37</a:t>
            </a:fld>
            <a:endParaRPr lang="en-GB"/>
          </a:p>
        </p:txBody>
      </p:sp>
    </p:spTree>
    <p:extLst>
      <p:ext uri="{BB962C8B-B14F-4D97-AF65-F5344CB8AC3E}">
        <p14:creationId xmlns:p14="http://schemas.microsoft.com/office/powerpoint/2010/main" val="1227885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38</a:t>
            </a:fld>
            <a:endParaRPr lang="en-GB"/>
          </a:p>
        </p:txBody>
      </p:sp>
    </p:spTree>
    <p:extLst>
      <p:ext uri="{BB962C8B-B14F-4D97-AF65-F5344CB8AC3E}">
        <p14:creationId xmlns:p14="http://schemas.microsoft.com/office/powerpoint/2010/main" val="1320067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39</a:t>
            </a:fld>
            <a:endParaRPr lang="en-GB"/>
          </a:p>
        </p:txBody>
      </p:sp>
    </p:spTree>
    <p:extLst>
      <p:ext uri="{BB962C8B-B14F-4D97-AF65-F5344CB8AC3E}">
        <p14:creationId xmlns:p14="http://schemas.microsoft.com/office/powerpoint/2010/main" val="2035973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40</a:t>
            </a:fld>
            <a:endParaRPr lang="en-GB"/>
          </a:p>
        </p:txBody>
      </p:sp>
    </p:spTree>
    <p:extLst>
      <p:ext uri="{BB962C8B-B14F-4D97-AF65-F5344CB8AC3E}">
        <p14:creationId xmlns:p14="http://schemas.microsoft.com/office/powerpoint/2010/main" val="1640346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41</a:t>
            </a:fld>
            <a:endParaRPr lang="en-GB"/>
          </a:p>
        </p:txBody>
      </p:sp>
    </p:spTree>
    <p:extLst>
      <p:ext uri="{BB962C8B-B14F-4D97-AF65-F5344CB8AC3E}">
        <p14:creationId xmlns:p14="http://schemas.microsoft.com/office/powerpoint/2010/main" val="396875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Tiempo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sugerido</a:t>
            </a:r>
            <a:r>
              <a:rPr lang="en-US" sz="1200" b="0" i="0" u="none" strike="noStrike" cap="none" dirty="0">
                <a:solidFill>
                  <a:schemeClr val="dk1"/>
                </a:solidFill>
                <a:latin typeface="Calibri"/>
                <a:ea typeface="Calibri"/>
                <a:cs typeface="Calibri"/>
                <a:sym typeface="Calibri"/>
              </a:rPr>
              <a:t>: (10 </a:t>
            </a:r>
            <a:r>
              <a:rPr lang="en-US" sz="1200" b="0" i="0" u="none" strike="noStrike" cap="none" dirty="0" err="1">
                <a:solidFill>
                  <a:schemeClr val="dk1"/>
                </a:solidFill>
                <a:latin typeface="Calibri"/>
                <a:ea typeface="Calibri"/>
                <a:cs typeface="Calibri"/>
                <a:sym typeface="Calibri"/>
              </a:rPr>
              <a:t>minutos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dirty="0" err="1"/>
              <a:t>Materiales</a:t>
            </a:r>
            <a:r>
              <a:rPr lang="en-US" dirty="0"/>
              <a:t> </a:t>
            </a:r>
            <a:r>
              <a:rPr lang="en-US" dirty="0" err="1"/>
              <a:t>necesarios</a:t>
            </a:r>
            <a:r>
              <a:rPr lang="en-US" dirty="0"/>
              <a:t> para la </a:t>
            </a:r>
            <a:r>
              <a:rPr lang="en-US" dirty="0" err="1"/>
              <a:t>actividad</a:t>
            </a:r>
            <a:r>
              <a:rPr lang="en-US" dirty="0"/>
              <a:t>/</a:t>
            </a:r>
            <a:r>
              <a:rPr lang="en-US" dirty="0" err="1"/>
              <a:t>práctica</a:t>
            </a:r>
            <a:r>
              <a:rPr lang="en-US" dirty="0"/>
              <a:t>: </a:t>
            </a:r>
            <a:r>
              <a:rPr lang="en-US" dirty="0" err="1"/>
              <a:t>Ninguno</a:t>
            </a:r>
            <a:endParaRPr lang="en-US" dirty="0"/>
          </a:p>
          <a:p>
            <a:pPr marL="0" marR="0" lvl="0" indent="0" algn="l" rtl="0">
              <a:spcBef>
                <a:spcPts val="0"/>
              </a:spcBef>
              <a:spcAft>
                <a:spcPts val="0"/>
              </a:spcAft>
              <a:buClr>
                <a:schemeClr val="dk1"/>
              </a:buClr>
              <a:buSzPts val="1200"/>
              <a:buFont typeface="Arial"/>
              <a:buNone/>
            </a:pPr>
            <a:endParaRPr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MX" sz="2000" dirty="0">
                <a:solidFill>
                  <a:schemeClr val="dk1"/>
                </a:solidFill>
                <a:latin typeface="Arial"/>
                <a:ea typeface="Arial"/>
                <a:cs typeface="Arial"/>
                <a:sym typeface="Arial"/>
              </a:rPr>
              <a:t>¿Porqué me llamaron la atención algunos elementos y no otros? Porque la abstracción es un proceso totalmente personal que depende</a:t>
            </a:r>
            <a:r>
              <a:rPr lang="es-MX" sz="2000" baseline="0" dirty="0">
                <a:solidFill>
                  <a:schemeClr val="dk1"/>
                </a:solidFill>
                <a:latin typeface="Arial"/>
                <a:ea typeface="Arial"/>
                <a:cs typeface="Arial"/>
                <a:sym typeface="Arial"/>
              </a:rPr>
              <a:t> de la experiencia de la propia persona para elegir aquello que resulte más importante o relevante y descartar lo menos importante</a:t>
            </a:r>
          </a:p>
          <a:p>
            <a:pPr marL="285750" indent="-285750">
              <a:buFont typeface="Arial" panose="020B0604020202020204" pitchFamily="34" charset="0"/>
              <a:buChar char="•"/>
            </a:pPr>
            <a:r>
              <a:rPr lang="es-MX" sz="2000" dirty="0"/>
              <a:t>¿Porqué crees que encontramos solo elementos y no nos enfocamos en las</a:t>
            </a:r>
            <a:r>
              <a:rPr lang="es-MX" sz="2000" baseline="0" dirty="0"/>
              <a:t> acciones </a:t>
            </a:r>
            <a:r>
              <a:rPr lang="es-MX" sz="2000" dirty="0"/>
              <a:t>presentes en el entorno? Porque los elementos</a:t>
            </a:r>
            <a:r>
              <a:rPr lang="es-MX" sz="2000" baseline="0" dirty="0"/>
              <a:t> nos resultan más evidentes que las acciones (primer aproximación a abstracción y primer diferencia entre paradigmas estructurado y OO)</a:t>
            </a:r>
            <a:endParaRPr lang="es-MX" sz="2000" dirty="0"/>
          </a:p>
          <a:p>
            <a:pPr marL="285750" indent="-285750">
              <a:buFont typeface="Arial" panose="020B0604020202020204" pitchFamily="34" charset="0"/>
              <a:buChar char="•"/>
            </a:pPr>
            <a:r>
              <a:rPr lang="es-MX" sz="2000" dirty="0"/>
              <a:t>¿Crees que esta respuesta está relacionada con la forma “natural” de pensar y resolver problemas del ser humano? Sí, siempre vemos primero objetos y hasta después nos enfocamos</a:t>
            </a:r>
            <a:r>
              <a:rPr lang="es-MX" sz="2000" baseline="0" dirty="0"/>
              <a:t> en las acciones que definen sus relaciones. (Motivación de la creación de la POO)</a:t>
            </a:r>
            <a:endParaRPr lang="en-US" sz="2000" dirty="0"/>
          </a:p>
          <a:p>
            <a:pPr marL="285750" marR="0" lvl="0" indent="-285750" algn="l" rtl="0">
              <a:spcBef>
                <a:spcPts val="0"/>
              </a:spcBef>
              <a:spcAft>
                <a:spcPts val="0"/>
              </a:spcAft>
              <a:buClr>
                <a:schemeClr val="dk1"/>
              </a:buClr>
              <a:buSzPts val="2000"/>
              <a:buFont typeface="Arial"/>
              <a:buChar char="•"/>
            </a:pPr>
            <a:endParaRPr lang="es-MX" sz="2000"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dirty="0" err="1"/>
              <a:t>Conexión</a:t>
            </a:r>
            <a:r>
              <a:rPr lang="en-US" dirty="0"/>
              <a:t> a las </a:t>
            </a:r>
            <a:r>
              <a:rPr lang="en-US" dirty="0" err="1"/>
              <a:t>mentalidades</a:t>
            </a:r>
            <a:r>
              <a:rPr lang="en-US" dirty="0"/>
              <a:t> y/o </a:t>
            </a:r>
            <a:r>
              <a:rPr lang="en-US" dirty="0" err="1"/>
              <a:t>los</a:t>
            </a:r>
            <a:r>
              <a:rPr lang="en-US" dirty="0"/>
              <a:t> </a:t>
            </a:r>
            <a:r>
              <a:rPr lang="en-US" dirty="0" err="1"/>
              <a:t>comportamientos</a:t>
            </a:r>
            <a:r>
              <a:rPr lang="en-US" dirty="0"/>
              <a:t>: </a:t>
            </a:r>
            <a:r>
              <a:rPr lang="en-US" dirty="0" err="1"/>
              <a:t>Comunicación</a:t>
            </a:r>
            <a:r>
              <a:rPr lang="en-US" dirty="0"/>
              <a:t>, para </a:t>
            </a:r>
            <a:r>
              <a:rPr lang="en-US" dirty="0" err="1"/>
              <a:t>compartir</a:t>
            </a:r>
            <a:r>
              <a:rPr lang="en-US" baseline="0" dirty="0"/>
              <a:t> lo que </a:t>
            </a:r>
            <a:r>
              <a:rPr lang="en-US" baseline="0" dirty="0" err="1"/>
              <a:t>cada</a:t>
            </a:r>
            <a:r>
              <a:rPr lang="en-US" baseline="0" dirty="0"/>
              <a:t> </a:t>
            </a:r>
            <a:r>
              <a:rPr lang="en-US" baseline="0" dirty="0" err="1"/>
              <a:t>alumno</a:t>
            </a:r>
            <a:r>
              <a:rPr lang="en-US" baseline="0" dirty="0"/>
              <a:t> </a:t>
            </a:r>
            <a:r>
              <a:rPr lang="en-US" baseline="0" dirty="0" err="1"/>
              <a:t>localice</a:t>
            </a:r>
            <a:r>
              <a:rPr lang="en-US" baseline="0" dirty="0"/>
              <a:t> </a:t>
            </a:r>
            <a:r>
              <a:rPr lang="en-US" baseline="0" dirty="0" err="1"/>
              <a:t>como</a:t>
            </a:r>
            <a:r>
              <a:rPr lang="en-US" baseline="0" dirty="0"/>
              <a:t> </a:t>
            </a:r>
            <a:r>
              <a:rPr lang="en-US" baseline="0" dirty="0" err="1"/>
              <a:t>relevante</a:t>
            </a:r>
            <a:r>
              <a:rPr lang="en-US" baseline="0" dirty="0"/>
              <a:t> </a:t>
            </a:r>
            <a:r>
              <a:rPr lang="en-US" dirty="0"/>
              <a:t>y </a:t>
            </a:r>
            <a:r>
              <a:rPr lang="en-US" dirty="0" err="1"/>
              <a:t>Orientación</a:t>
            </a:r>
            <a:r>
              <a:rPr lang="en-US" dirty="0"/>
              <a:t> a </a:t>
            </a:r>
            <a:r>
              <a:rPr lang="en-US" dirty="0" err="1"/>
              <a:t>detalle</a:t>
            </a:r>
            <a:r>
              <a:rPr lang="en-US" dirty="0"/>
              <a:t>, para </a:t>
            </a:r>
            <a:r>
              <a:rPr lang="en-US" dirty="0" err="1"/>
              <a:t>fijarse</a:t>
            </a:r>
            <a:r>
              <a:rPr lang="en-US" dirty="0"/>
              <a:t> </a:t>
            </a:r>
            <a:r>
              <a:rPr lang="en-US" dirty="0" err="1"/>
              <a:t>en</a:t>
            </a:r>
            <a:r>
              <a:rPr lang="en-US" dirty="0"/>
              <a:t> </a:t>
            </a:r>
            <a:r>
              <a:rPr lang="en-US" dirty="0" err="1"/>
              <a:t>elmentos</a:t>
            </a:r>
            <a:r>
              <a:rPr lang="en-US" baseline="0" dirty="0"/>
              <a:t> que </a:t>
            </a:r>
            <a:r>
              <a:rPr lang="en-US" baseline="0" dirty="0" err="1"/>
              <a:t>aún</a:t>
            </a:r>
            <a:r>
              <a:rPr lang="en-US" baseline="0" dirty="0"/>
              <a:t> no se </a:t>
            </a:r>
            <a:r>
              <a:rPr lang="en-US" baseline="0" dirty="0" err="1"/>
              <a:t>han</a:t>
            </a:r>
            <a:r>
              <a:rPr lang="en-US" baseline="0" dirty="0"/>
              <a:t> </a:t>
            </a:r>
            <a:r>
              <a:rPr lang="en-US" baseline="0" dirty="0" err="1"/>
              <a:t>mencionado</a:t>
            </a:r>
            <a:r>
              <a:rPr lang="en-US" baseline="0" dirty="0"/>
              <a:t> o que </a:t>
            </a:r>
            <a:r>
              <a:rPr lang="en-US" baseline="0" dirty="0" err="1"/>
              <a:t>otros</a:t>
            </a:r>
            <a:r>
              <a:rPr lang="en-US" baseline="0" dirty="0"/>
              <a:t> no </a:t>
            </a:r>
            <a:r>
              <a:rPr lang="en-US" baseline="0" dirty="0" err="1"/>
              <a:t>han</a:t>
            </a:r>
            <a:r>
              <a:rPr lang="en-US" baseline="0" dirty="0"/>
              <a:t> </a:t>
            </a:r>
            <a:r>
              <a:rPr lang="en-US" baseline="0" dirty="0" err="1"/>
              <a:t>visto</a:t>
            </a:r>
            <a:endParaRPr lang="en-US"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03" name="Shape 5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8886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42</a:t>
            </a:fld>
            <a:endParaRPr lang="en-GB"/>
          </a:p>
        </p:txBody>
      </p:sp>
    </p:spTree>
    <p:extLst>
      <p:ext uri="{BB962C8B-B14F-4D97-AF65-F5344CB8AC3E}">
        <p14:creationId xmlns:p14="http://schemas.microsoft.com/office/powerpoint/2010/main" val="3724160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43</a:t>
            </a:fld>
            <a:endParaRPr lang="en-GB"/>
          </a:p>
        </p:txBody>
      </p:sp>
    </p:spTree>
    <p:extLst>
      <p:ext uri="{BB962C8B-B14F-4D97-AF65-F5344CB8AC3E}">
        <p14:creationId xmlns:p14="http://schemas.microsoft.com/office/powerpoint/2010/main" val="994986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44</a:t>
            </a:fld>
            <a:endParaRPr lang="en-GB"/>
          </a:p>
        </p:txBody>
      </p:sp>
    </p:spTree>
    <p:extLst>
      <p:ext uri="{BB962C8B-B14F-4D97-AF65-F5344CB8AC3E}">
        <p14:creationId xmlns:p14="http://schemas.microsoft.com/office/powerpoint/2010/main" val="2957549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45</a:t>
            </a:fld>
            <a:endParaRPr lang="en-GB"/>
          </a:p>
        </p:txBody>
      </p:sp>
    </p:spTree>
    <p:extLst>
      <p:ext uri="{BB962C8B-B14F-4D97-AF65-F5344CB8AC3E}">
        <p14:creationId xmlns:p14="http://schemas.microsoft.com/office/powerpoint/2010/main" val="3934347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46</a:t>
            </a:fld>
            <a:endParaRPr lang="en-GB"/>
          </a:p>
        </p:txBody>
      </p:sp>
    </p:spTree>
    <p:extLst>
      <p:ext uri="{BB962C8B-B14F-4D97-AF65-F5344CB8AC3E}">
        <p14:creationId xmlns:p14="http://schemas.microsoft.com/office/powerpoint/2010/main" val="3767702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47</a:t>
            </a:fld>
            <a:endParaRPr lang="en-GB"/>
          </a:p>
        </p:txBody>
      </p:sp>
    </p:spTree>
    <p:extLst>
      <p:ext uri="{BB962C8B-B14F-4D97-AF65-F5344CB8AC3E}">
        <p14:creationId xmlns:p14="http://schemas.microsoft.com/office/powerpoint/2010/main" val="1766578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48</a:t>
            </a:fld>
            <a:endParaRPr lang="en-GB"/>
          </a:p>
        </p:txBody>
      </p:sp>
    </p:spTree>
    <p:extLst>
      <p:ext uri="{BB962C8B-B14F-4D97-AF65-F5344CB8AC3E}">
        <p14:creationId xmlns:p14="http://schemas.microsoft.com/office/powerpoint/2010/main" val="1170325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49</a:t>
            </a:fld>
            <a:endParaRPr lang="en-GB"/>
          </a:p>
        </p:txBody>
      </p:sp>
    </p:spTree>
    <p:extLst>
      <p:ext uri="{BB962C8B-B14F-4D97-AF65-F5344CB8AC3E}">
        <p14:creationId xmlns:p14="http://schemas.microsoft.com/office/powerpoint/2010/main" val="1773923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50</a:t>
            </a:fld>
            <a:endParaRPr lang="en-GB"/>
          </a:p>
        </p:txBody>
      </p:sp>
    </p:spTree>
    <p:extLst>
      <p:ext uri="{BB962C8B-B14F-4D97-AF65-F5344CB8AC3E}">
        <p14:creationId xmlns:p14="http://schemas.microsoft.com/office/powerpoint/2010/main" val="2253637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51</a:t>
            </a:fld>
            <a:endParaRPr lang="en-GB"/>
          </a:p>
        </p:txBody>
      </p:sp>
    </p:spTree>
    <p:extLst>
      <p:ext uri="{BB962C8B-B14F-4D97-AF65-F5344CB8AC3E}">
        <p14:creationId xmlns:p14="http://schemas.microsoft.com/office/powerpoint/2010/main" val="377199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(2 horas</a:t>
            </a:r>
            <a:r>
              <a:rPr lang="en-US" baseline="0" dirty="0"/>
              <a:t>)</a:t>
            </a:r>
          </a:p>
          <a:p>
            <a:endParaRPr lang="en-US" baseline="0" dirty="0"/>
          </a:p>
          <a:p>
            <a:r>
              <a:rPr lang="es-MX" sz="1200" b="1" kern="1200" dirty="0">
                <a:solidFill>
                  <a:schemeClr val="tx1"/>
                </a:solidFill>
                <a:effectLst/>
                <a:latin typeface="+mn-lt"/>
                <a:ea typeface="+mn-ea"/>
                <a:cs typeface="+mn-cs"/>
              </a:rPr>
              <a:t>Puntos clave: </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MX" sz="1200" b="1" kern="1200" dirty="0">
                <a:solidFill>
                  <a:schemeClr val="tx1"/>
                </a:solidFill>
                <a:effectLst/>
                <a:latin typeface="+mn-lt"/>
                <a:ea typeface="+mn-ea"/>
                <a:cs typeface="+mn-cs"/>
              </a:rPr>
              <a:t>Recalcar</a:t>
            </a:r>
            <a:r>
              <a:rPr lang="es-MX" sz="1200" kern="1200" dirty="0">
                <a:solidFill>
                  <a:schemeClr val="tx1"/>
                </a:solidFill>
                <a:effectLst/>
                <a:latin typeface="+mn-lt"/>
                <a:ea typeface="+mn-ea"/>
                <a:cs typeface="+mn-cs"/>
              </a:rPr>
              <a:t> estos tres elementos de la definición:</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POO utiliza </a:t>
            </a:r>
            <a:r>
              <a:rPr lang="es-MX" sz="1200" b="1" kern="1200" dirty="0">
                <a:solidFill>
                  <a:schemeClr val="tx1"/>
                </a:solidFill>
                <a:effectLst/>
                <a:latin typeface="+mn-lt"/>
                <a:ea typeface="+mn-ea"/>
                <a:cs typeface="+mn-cs"/>
              </a:rPr>
              <a:t>objetos</a:t>
            </a:r>
            <a:r>
              <a:rPr lang="es-MX" sz="1200" kern="1200" dirty="0">
                <a:solidFill>
                  <a:schemeClr val="tx1"/>
                </a:solidFill>
                <a:effectLst/>
                <a:latin typeface="+mn-lt"/>
                <a:ea typeface="+mn-ea"/>
                <a:cs typeface="+mn-cs"/>
              </a:rPr>
              <a:t> y no algoritmos</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Cada objeto es </a:t>
            </a:r>
            <a:r>
              <a:rPr lang="es-MX" sz="1200" b="1" kern="1200" dirty="0">
                <a:solidFill>
                  <a:schemeClr val="tx1"/>
                </a:solidFill>
                <a:effectLst/>
                <a:latin typeface="+mn-lt"/>
                <a:ea typeface="+mn-ea"/>
                <a:cs typeface="+mn-cs"/>
              </a:rPr>
              <a:t>instancia</a:t>
            </a:r>
            <a:r>
              <a:rPr lang="es-MX" sz="1200" kern="1200" dirty="0">
                <a:solidFill>
                  <a:schemeClr val="tx1"/>
                </a:solidFill>
                <a:effectLst/>
                <a:latin typeface="+mn-lt"/>
                <a:ea typeface="+mn-ea"/>
                <a:cs typeface="+mn-cs"/>
              </a:rPr>
              <a:t> de una clase</a:t>
            </a:r>
          </a:p>
          <a:p>
            <a:pPr marL="628602" lvl="1" indent="-171450">
              <a:buFont typeface="Arial" panose="020B0604020202020204" pitchFamily="34" charset="0"/>
              <a:buChar char="•"/>
            </a:pPr>
            <a:r>
              <a:rPr lang="es-MX" sz="1200" kern="1200" dirty="0">
                <a:solidFill>
                  <a:schemeClr val="tx1"/>
                </a:solidFill>
                <a:effectLst/>
                <a:latin typeface="+mn-lt"/>
                <a:ea typeface="+mn-ea"/>
                <a:cs typeface="+mn-cs"/>
              </a:rPr>
              <a:t>Las clases se relacionan entre sí mediante </a:t>
            </a:r>
            <a:r>
              <a:rPr lang="es-MX" sz="1200" b="1" kern="1200" dirty="0">
                <a:solidFill>
                  <a:schemeClr val="tx1"/>
                </a:solidFill>
                <a:effectLst/>
                <a:latin typeface="+mn-lt"/>
                <a:ea typeface="+mn-ea"/>
                <a:cs typeface="+mn-cs"/>
              </a:rPr>
              <a:t>herencia</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Enfatizar</a:t>
            </a:r>
            <a:r>
              <a:rPr lang="en-US" sz="1200" kern="1200" dirty="0">
                <a:solidFill>
                  <a:schemeClr val="tx1"/>
                </a:solidFill>
                <a:effectLst/>
                <a:latin typeface="+mn-lt"/>
                <a:ea typeface="+mn-ea"/>
                <a:cs typeface="+mn-cs"/>
              </a:rPr>
              <a:t> que </a:t>
            </a:r>
            <a:r>
              <a:rPr lang="es-MX" sz="1200" kern="1200" dirty="0">
                <a:solidFill>
                  <a:schemeClr val="tx1"/>
                </a:solidFill>
                <a:effectLst/>
                <a:latin typeface="+mn-lt"/>
                <a:ea typeface="+mn-ea"/>
                <a:cs typeface="+mn-cs"/>
              </a:rPr>
              <a:t>una clase es un molde y su identidad es única, pero que su estado es lo que varía.</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Resaltar</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diferencia</a:t>
            </a:r>
            <a:r>
              <a:rPr lang="en-US" sz="1200" kern="1200" dirty="0">
                <a:solidFill>
                  <a:schemeClr val="tx1"/>
                </a:solidFill>
                <a:effectLst/>
                <a:latin typeface="+mn-lt"/>
                <a:ea typeface="+mn-ea"/>
                <a:cs typeface="+mn-cs"/>
              </a:rPr>
              <a:t> entre </a:t>
            </a:r>
            <a:r>
              <a:rPr lang="en-US" sz="1200" kern="1200" dirty="0" err="1">
                <a:solidFill>
                  <a:schemeClr val="tx1"/>
                </a:solidFill>
                <a:effectLst/>
                <a:latin typeface="+mn-lt"/>
                <a:ea typeface="+mn-ea"/>
                <a:cs typeface="+mn-cs"/>
              </a:rPr>
              <a:t>objeto</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estado</a:t>
            </a:r>
            <a:r>
              <a:rPr lang="en-US" sz="1200" kern="1200" dirty="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Un </a:t>
            </a:r>
            <a:r>
              <a:rPr lang="en-US" sz="1200" kern="1200" dirty="0" err="1">
                <a:solidFill>
                  <a:schemeClr val="tx1"/>
                </a:solidFill>
                <a:effectLst/>
                <a:latin typeface="+mn-lt"/>
                <a:ea typeface="+mn-ea"/>
                <a:cs typeface="+mn-cs"/>
              </a:rPr>
              <a:t>objeto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instancia</a:t>
            </a:r>
            <a:r>
              <a:rPr lang="en-US" sz="1200" kern="1200" dirty="0">
                <a:solidFill>
                  <a:schemeClr val="tx1"/>
                </a:solidFill>
                <a:effectLst/>
                <a:latin typeface="+mn-lt"/>
                <a:ea typeface="+mn-ea"/>
                <a:cs typeface="+mn-cs"/>
              </a:rPr>
              <a:t> (un valor </a:t>
            </a:r>
            <a:r>
              <a:rPr lang="en-US" sz="1200" kern="1200" dirty="0" err="1">
                <a:solidFill>
                  <a:schemeClr val="tx1"/>
                </a:solidFill>
                <a:effectLst/>
                <a:latin typeface="+mn-lt"/>
                <a:ea typeface="+mn-ea"/>
                <a:cs typeface="+mn-cs"/>
              </a:rPr>
              <a:t>concreto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una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clase</a:t>
            </a:r>
            <a:endParaRPr lang="es-MX" sz="1200" kern="1200" dirty="0">
              <a:solidFill>
                <a:schemeClr val="tx1"/>
              </a:solidFill>
              <a:effectLst/>
              <a:latin typeface="+mn-lt"/>
              <a:ea typeface="+mn-ea"/>
              <a:cs typeface="+mn-cs"/>
            </a:endParaRPr>
          </a:p>
          <a:p>
            <a:endParaRPr lang="en-US" baseline="0" dirty="0"/>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¿Cómo te imaginas que</a:t>
            </a:r>
            <a:r>
              <a:rPr lang="es-MX" sz="1200" baseline="0" dirty="0"/>
              <a:t> funciona el paradigma </a:t>
            </a:r>
            <a:r>
              <a:rPr lang="es-MX" sz="1200" baseline="0" dirty="0" err="1"/>
              <a:t>Orientdo</a:t>
            </a:r>
            <a:r>
              <a:rPr lang="es-MX" sz="1200" baseline="0" dirty="0"/>
              <a:t> a Objetos?</a:t>
            </a:r>
            <a:endParaRPr lang="es-MX" sz="1200" dirty="0"/>
          </a:p>
          <a:p>
            <a:endParaRPr lang="en-US" dirty="0"/>
          </a:p>
          <a:p>
            <a:r>
              <a:rPr lang="en-US" dirty="0" err="1"/>
              <a:t>Respuestas</a:t>
            </a:r>
            <a:r>
              <a:rPr lang="en-US" dirty="0"/>
              <a:t> </a:t>
            </a:r>
            <a:r>
              <a:rPr lang="en-US" dirty="0" err="1"/>
              <a:t>ideales</a:t>
            </a:r>
            <a:r>
              <a:rPr lang="en-US" dirty="0"/>
              <a:t>: No hay </a:t>
            </a:r>
            <a:r>
              <a:rPr lang="en-US" dirty="0" err="1"/>
              <a:t>una</a:t>
            </a:r>
            <a:r>
              <a:rPr lang="en-US" dirty="0"/>
              <a:t> </a:t>
            </a:r>
            <a:r>
              <a:rPr lang="en-US" dirty="0" err="1"/>
              <a:t>respuesta</a:t>
            </a:r>
            <a:r>
              <a:rPr lang="en-US" dirty="0"/>
              <a:t> ideal. </a:t>
            </a:r>
            <a:r>
              <a:rPr lang="en-US" dirty="0" err="1"/>
              <a:t>Quizá</a:t>
            </a:r>
            <a:r>
              <a:rPr lang="en-US" dirty="0"/>
              <a:t> de</a:t>
            </a:r>
            <a:r>
              <a:rPr lang="en-US" baseline="0" dirty="0"/>
              <a:t> lo que </a:t>
            </a:r>
            <a:r>
              <a:rPr lang="en-US" baseline="0" dirty="0" err="1"/>
              <a:t>todos</a:t>
            </a:r>
            <a:r>
              <a:rPr lang="en-US" baseline="0" dirty="0"/>
              <a:t> </a:t>
            </a:r>
            <a:r>
              <a:rPr lang="en-US" baseline="0" dirty="0" err="1"/>
              <a:t>imaginen</a:t>
            </a:r>
            <a:r>
              <a:rPr lang="en-US" baseline="0" dirty="0"/>
              <a:t> se </a:t>
            </a:r>
            <a:r>
              <a:rPr lang="en-US" baseline="0" dirty="0" err="1"/>
              <a:t>puede</a:t>
            </a:r>
            <a:r>
              <a:rPr lang="en-US" baseline="0" dirty="0"/>
              <a:t> </a:t>
            </a:r>
            <a:r>
              <a:rPr lang="en-US" baseline="0" dirty="0" err="1"/>
              <a:t>ir</a:t>
            </a:r>
            <a:r>
              <a:rPr lang="en-US" baseline="0" dirty="0"/>
              <a:t> </a:t>
            </a:r>
            <a:r>
              <a:rPr lang="en-US" baseline="0" dirty="0" err="1"/>
              <a:t>construyendo</a:t>
            </a:r>
            <a:r>
              <a:rPr lang="en-US" baseline="0" dirty="0"/>
              <a:t> </a:t>
            </a:r>
            <a:r>
              <a:rPr lang="en-US" baseline="0" dirty="0" err="1"/>
              <a:t>una</a:t>
            </a:r>
            <a:r>
              <a:rPr lang="en-US" baseline="0" dirty="0"/>
              <a:t> </a:t>
            </a:r>
            <a:r>
              <a:rPr lang="en-US" baseline="0" dirty="0" err="1"/>
              <a:t>definición</a:t>
            </a:r>
            <a:r>
              <a:rPr lang="en-US" baseline="0" dirty="0"/>
              <a:t> formal de </a:t>
            </a:r>
            <a:r>
              <a:rPr lang="en-US" baseline="0" dirty="0" err="1"/>
              <a:t>cómo</a:t>
            </a:r>
            <a:r>
              <a:rPr lang="en-US" baseline="0" dirty="0"/>
              <a:t> definer la </a:t>
            </a:r>
            <a:r>
              <a:rPr lang="en-US" baseline="0" dirty="0" err="1"/>
              <a:t>programación</a:t>
            </a:r>
            <a:r>
              <a:rPr lang="en-US" baseline="0" dirty="0"/>
              <a:t> </a:t>
            </a:r>
            <a:r>
              <a:rPr lang="en-US" baseline="0" dirty="0" err="1"/>
              <a:t>Orientada</a:t>
            </a:r>
            <a:r>
              <a:rPr lang="en-US" baseline="0" dirty="0"/>
              <a:t> a </a:t>
            </a:r>
            <a:r>
              <a:rPr lang="en-US" baseline="0" dirty="0" err="1"/>
              <a:t>Objetos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6</a:t>
            </a:fld>
            <a:endParaRPr lang="en-GB"/>
          </a:p>
        </p:txBody>
      </p:sp>
    </p:spTree>
    <p:extLst>
      <p:ext uri="{BB962C8B-B14F-4D97-AF65-F5344CB8AC3E}">
        <p14:creationId xmlns:p14="http://schemas.microsoft.com/office/powerpoint/2010/main" val="1545924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52</a:t>
            </a:fld>
            <a:endParaRPr lang="en-GB"/>
          </a:p>
        </p:txBody>
      </p:sp>
    </p:spTree>
    <p:extLst>
      <p:ext uri="{BB962C8B-B14F-4D97-AF65-F5344CB8AC3E}">
        <p14:creationId xmlns:p14="http://schemas.microsoft.com/office/powerpoint/2010/main" val="2981544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53</a:t>
            </a:fld>
            <a:endParaRPr lang="en-GB"/>
          </a:p>
        </p:txBody>
      </p:sp>
    </p:spTree>
    <p:extLst>
      <p:ext uri="{BB962C8B-B14F-4D97-AF65-F5344CB8AC3E}">
        <p14:creationId xmlns:p14="http://schemas.microsoft.com/office/powerpoint/2010/main" val="2876697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54</a:t>
            </a:fld>
            <a:endParaRPr lang="en-GB"/>
          </a:p>
        </p:txBody>
      </p:sp>
    </p:spTree>
    <p:extLst>
      <p:ext uri="{BB962C8B-B14F-4D97-AF65-F5344CB8AC3E}">
        <p14:creationId xmlns:p14="http://schemas.microsoft.com/office/powerpoint/2010/main" val="2775428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55</a:t>
            </a:fld>
            <a:endParaRPr lang="en-GB"/>
          </a:p>
        </p:txBody>
      </p:sp>
    </p:spTree>
    <p:extLst>
      <p:ext uri="{BB962C8B-B14F-4D97-AF65-F5344CB8AC3E}">
        <p14:creationId xmlns:p14="http://schemas.microsoft.com/office/powerpoint/2010/main" val="1752113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56</a:t>
            </a:fld>
            <a:endParaRPr lang="en-GB"/>
          </a:p>
        </p:txBody>
      </p:sp>
    </p:spTree>
    <p:extLst>
      <p:ext uri="{BB962C8B-B14F-4D97-AF65-F5344CB8AC3E}">
        <p14:creationId xmlns:p14="http://schemas.microsoft.com/office/powerpoint/2010/main" val="2958251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57</a:t>
            </a:fld>
            <a:endParaRPr lang="en-GB"/>
          </a:p>
        </p:txBody>
      </p:sp>
    </p:spTree>
    <p:extLst>
      <p:ext uri="{BB962C8B-B14F-4D97-AF65-F5344CB8AC3E}">
        <p14:creationId xmlns:p14="http://schemas.microsoft.com/office/powerpoint/2010/main" val="3528885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58</a:t>
            </a:fld>
            <a:endParaRPr lang="en-GB"/>
          </a:p>
        </p:txBody>
      </p:sp>
    </p:spTree>
    <p:extLst>
      <p:ext uri="{BB962C8B-B14F-4D97-AF65-F5344CB8AC3E}">
        <p14:creationId xmlns:p14="http://schemas.microsoft.com/office/powerpoint/2010/main" val="32920975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Tiempo sugerido: (5 minutos)</a:t>
            </a:r>
          </a:p>
          <a:p>
            <a:endParaRPr lang="es-MX" dirty="0"/>
          </a:p>
          <a:p>
            <a:pPr marL="285750" indent="-285750">
              <a:buFont typeface="Arial" panose="020B0604020202020204" pitchFamily="34" charset="0"/>
              <a:buChar char="•"/>
            </a:pPr>
            <a:r>
              <a:rPr lang="es-MX" dirty="0"/>
              <a:t>Respuestas ideales: </a:t>
            </a:r>
          </a:p>
          <a:p>
            <a:pPr marL="285750" indent="-285750">
              <a:buFont typeface="Arial" panose="020B0604020202020204" pitchFamily="34" charset="0"/>
              <a:buChar char="•"/>
            </a:pPr>
            <a:r>
              <a:rPr lang="es-MX" sz="1200" dirty="0"/>
              <a:t>¿Qué diferencias más importantes encuentras en el diseño de un programa con enfoque OO y uno estructurado? No</a:t>
            </a:r>
            <a:r>
              <a:rPr lang="es-MX" sz="1200" baseline="0" dirty="0"/>
              <a:t> hay respuestas ideales, dependerá de la apreciación de cada uno.</a:t>
            </a:r>
            <a:endParaRPr lang="es-MX" sz="1200" dirty="0"/>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dirty="0"/>
              <a:t>¿Te parece que un diseño utilizando diagramas de clase es más sencillo de entender que un algoritmo complejo? No</a:t>
            </a:r>
            <a:r>
              <a:rPr lang="es-MX" sz="1200" baseline="0" dirty="0"/>
              <a:t> hay respuestas ideales, dependerá de la apreciación de cada uno.</a:t>
            </a:r>
            <a:endParaRPr lang="es-MX" sz="1200" dirty="0"/>
          </a:p>
          <a:p>
            <a:pPr marL="0" indent="0">
              <a:buFont typeface="Arial" panose="020B0604020202020204" pitchFamily="34" charset="0"/>
              <a:buNone/>
            </a:pPr>
            <a:endParaRPr lang="es-MX"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s-MX"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59</a:t>
            </a:fld>
            <a:endParaRPr lang="en-GB"/>
          </a:p>
        </p:txBody>
      </p:sp>
    </p:spTree>
    <p:extLst>
      <p:ext uri="{BB962C8B-B14F-4D97-AF65-F5344CB8AC3E}">
        <p14:creationId xmlns:p14="http://schemas.microsoft.com/office/powerpoint/2010/main" val="3901746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(2 horas</a:t>
            </a:r>
            <a:r>
              <a:rPr lang="en-US" baseline="0" dirty="0"/>
              <a:t>)</a:t>
            </a:r>
          </a:p>
          <a:p>
            <a:endParaRPr lang="en-US" baseline="0" dirty="0"/>
          </a:p>
          <a:p>
            <a:r>
              <a:rPr lang="en-US" baseline="0" dirty="0" err="1"/>
              <a:t>Puntos</a:t>
            </a:r>
            <a:r>
              <a:rPr lang="en-US" baseline="0" dirty="0"/>
              <a:t> clave: </a:t>
            </a:r>
            <a:r>
              <a:rPr lang="en-US" baseline="0" dirty="0" err="1"/>
              <a:t>Revisar</a:t>
            </a:r>
            <a:r>
              <a:rPr lang="en-US" baseline="0" dirty="0"/>
              <a:t> la </a:t>
            </a:r>
            <a:r>
              <a:rPr lang="en-US" baseline="0" dirty="0" err="1"/>
              <a:t>estrategia</a:t>
            </a:r>
            <a:r>
              <a:rPr lang="en-US" baseline="0" dirty="0"/>
              <a:t> de </a:t>
            </a:r>
            <a:r>
              <a:rPr lang="en-US" baseline="0" dirty="0" err="1"/>
              <a:t>construcción</a:t>
            </a:r>
            <a:r>
              <a:rPr lang="en-US" baseline="0" dirty="0"/>
              <a:t> de </a:t>
            </a:r>
            <a:r>
              <a:rPr lang="en-US" baseline="0" dirty="0" err="1"/>
              <a:t>diagramas</a:t>
            </a:r>
            <a:r>
              <a:rPr lang="en-US" baseline="0" dirty="0"/>
              <a:t>.</a:t>
            </a:r>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¿Cómo te imaginas que</a:t>
            </a:r>
            <a:r>
              <a:rPr lang="es-MX" sz="1200" baseline="0" dirty="0"/>
              <a:t> se lleva a cabo el Análisis </a:t>
            </a:r>
            <a:r>
              <a:rPr lang="es-MX" sz="1200" baseline="0" dirty="0" err="1"/>
              <a:t>Orientdo</a:t>
            </a:r>
            <a:r>
              <a:rPr lang="es-MX" sz="1200" baseline="0" dirty="0"/>
              <a:t> a Objetos?</a:t>
            </a:r>
            <a:endParaRPr lang="es-MX" sz="1200" dirty="0"/>
          </a:p>
          <a:p>
            <a:endParaRPr lang="en-US" dirty="0"/>
          </a:p>
          <a:p>
            <a:r>
              <a:rPr lang="en-US" dirty="0" err="1"/>
              <a:t>Respuestas</a:t>
            </a:r>
            <a:r>
              <a:rPr lang="en-US" dirty="0"/>
              <a:t> </a:t>
            </a:r>
            <a:r>
              <a:rPr lang="en-US" dirty="0" err="1"/>
              <a:t>ideales</a:t>
            </a:r>
            <a:r>
              <a:rPr lang="en-US" dirty="0"/>
              <a:t>: No hay </a:t>
            </a:r>
            <a:r>
              <a:rPr lang="en-US" dirty="0" err="1"/>
              <a:t>una</a:t>
            </a:r>
            <a:r>
              <a:rPr lang="en-US" dirty="0"/>
              <a:t> </a:t>
            </a:r>
            <a:r>
              <a:rPr lang="en-US" dirty="0" err="1"/>
              <a:t>respuesta</a:t>
            </a:r>
            <a:r>
              <a:rPr lang="en-US" dirty="0"/>
              <a:t> ideal. </a:t>
            </a:r>
            <a:r>
              <a:rPr lang="en-US" dirty="0" err="1"/>
              <a:t>Quizá</a:t>
            </a:r>
            <a:r>
              <a:rPr lang="en-US" dirty="0"/>
              <a:t> de</a:t>
            </a:r>
            <a:r>
              <a:rPr lang="en-US" baseline="0" dirty="0"/>
              <a:t> lo que </a:t>
            </a:r>
            <a:r>
              <a:rPr lang="en-US" baseline="0" dirty="0" err="1"/>
              <a:t>todos</a:t>
            </a:r>
            <a:r>
              <a:rPr lang="en-US" baseline="0" dirty="0"/>
              <a:t> </a:t>
            </a:r>
            <a:r>
              <a:rPr lang="en-US" baseline="0" dirty="0" err="1"/>
              <a:t>imaginen</a:t>
            </a:r>
            <a:r>
              <a:rPr lang="en-US" baseline="0" dirty="0"/>
              <a:t> se </a:t>
            </a:r>
            <a:r>
              <a:rPr lang="en-US" baseline="0" dirty="0" err="1"/>
              <a:t>puede</a:t>
            </a:r>
            <a:r>
              <a:rPr lang="en-US" baseline="0" dirty="0"/>
              <a:t> </a:t>
            </a:r>
            <a:r>
              <a:rPr lang="en-US" baseline="0" dirty="0" err="1"/>
              <a:t>ir</a:t>
            </a:r>
            <a:r>
              <a:rPr lang="en-US" baseline="0" dirty="0"/>
              <a:t> </a:t>
            </a:r>
            <a:r>
              <a:rPr lang="en-US" baseline="0" dirty="0" err="1"/>
              <a:t>construyendo</a:t>
            </a:r>
            <a:r>
              <a:rPr lang="en-US" baseline="0" dirty="0"/>
              <a:t> </a:t>
            </a:r>
            <a:r>
              <a:rPr lang="en-US" baseline="0" dirty="0" err="1"/>
              <a:t>una</a:t>
            </a:r>
            <a:r>
              <a:rPr lang="en-US" baseline="0" dirty="0"/>
              <a:t> </a:t>
            </a:r>
            <a:r>
              <a:rPr lang="en-US" baseline="0" dirty="0" err="1"/>
              <a:t>definición</a:t>
            </a:r>
            <a:r>
              <a:rPr lang="en-US" baseline="0" dirty="0"/>
              <a:t> formal de </a:t>
            </a:r>
            <a:r>
              <a:rPr lang="en-US" baseline="0" dirty="0" err="1"/>
              <a:t>cómo</a:t>
            </a:r>
            <a:r>
              <a:rPr lang="en-US" baseline="0" dirty="0"/>
              <a:t> </a:t>
            </a:r>
            <a:r>
              <a:rPr lang="en-US" baseline="0" dirty="0" err="1"/>
              <a:t>definir</a:t>
            </a:r>
            <a:r>
              <a:rPr lang="en-US" baseline="0" dirty="0"/>
              <a:t> el </a:t>
            </a:r>
            <a:r>
              <a:rPr lang="en-US" baseline="0" dirty="0" err="1"/>
              <a:t>análisis</a:t>
            </a:r>
            <a:r>
              <a:rPr lang="en-US" baseline="0" dirty="0"/>
              <a:t> </a:t>
            </a:r>
            <a:r>
              <a:rPr lang="en-US" baseline="0" dirty="0" err="1"/>
              <a:t>Orientado</a:t>
            </a:r>
            <a:r>
              <a:rPr lang="en-US" baseline="0" dirty="0"/>
              <a:t> a </a:t>
            </a:r>
            <a:r>
              <a:rPr lang="en-US" baseline="0" dirty="0" err="1"/>
              <a:t>Objetos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60</a:t>
            </a:fld>
            <a:endParaRPr lang="en-GB"/>
          </a:p>
        </p:txBody>
      </p:sp>
    </p:spTree>
    <p:extLst>
      <p:ext uri="{BB962C8B-B14F-4D97-AF65-F5344CB8AC3E}">
        <p14:creationId xmlns:p14="http://schemas.microsoft.com/office/powerpoint/2010/main" val="2389104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61</a:t>
            </a:fld>
            <a:endParaRPr lang="en-GB"/>
          </a:p>
        </p:txBody>
      </p:sp>
    </p:spTree>
    <p:extLst>
      <p:ext uri="{BB962C8B-B14F-4D97-AF65-F5344CB8AC3E}">
        <p14:creationId xmlns:p14="http://schemas.microsoft.com/office/powerpoint/2010/main" val="902141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Puntos</a:t>
            </a:r>
            <a:r>
              <a:rPr lang="en-US" dirty="0"/>
              <a:t> clave: </a:t>
            </a:r>
            <a:r>
              <a:rPr lang="en-US" dirty="0" err="1"/>
              <a:t>Hablar</a:t>
            </a:r>
            <a:r>
              <a:rPr lang="en-US" dirty="0"/>
              <a:t> un </a:t>
            </a:r>
            <a:r>
              <a:rPr lang="en-US" dirty="0" err="1"/>
              <a:t>poco</a:t>
            </a:r>
            <a:r>
              <a:rPr lang="en-US" baseline="0" dirty="0"/>
              <a:t> </a:t>
            </a:r>
            <a:r>
              <a:rPr lang="en-US" baseline="0" dirty="0" err="1"/>
              <a:t>sobre</a:t>
            </a:r>
            <a:r>
              <a:rPr lang="en-US" baseline="0" dirty="0"/>
              <a:t> la </a:t>
            </a:r>
            <a:r>
              <a:rPr lang="en-US" baseline="0" dirty="0" err="1"/>
              <a:t>intención</a:t>
            </a:r>
            <a:r>
              <a:rPr lang="en-US" baseline="0" dirty="0"/>
              <a:t> del </a:t>
            </a:r>
            <a:r>
              <a:rPr lang="en-US" baseline="0" dirty="0" err="1"/>
              <a:t>paradigma</a:t>
            </a:r>
            <a:r>
              <a:rPr lang="en-US" baseline="0" dirty="0"/>
              <a:t>, </a:t>
            </a:r>
            <a:r>
              <a:rPr lang="en-US" baseline="0" dirty="0" err="1"/>
              <a:t>pedir</a:t>
            </a:r>
            <a:r>
              <a:rPr lang="en-US" baseline="0" dirty="0"/>
              <a:t> a </a:t>
            </a:r>
            <a:r>
              <a:rPr lang="en-US" baseline="0" dirty="0" err="1"/>
              <a:t>los</a:t>
            </a:r>
            <a:r>
              <a:rPr lang="en-US" baseline="0" dirty="0"/>
              <a:t> alumnus que </a:t>
            </a:r>
            <a:r>
              <a:rPr lang="en-US" baseline="0" dirty="0" err="1"/>
              <a:t>busquen</a:t>
            </a:r>
            <a:r>
              <a:rPr lang="en-US" baseline="0" dirty="0"/>
              <a:t> </a:t>
            </a:r>
            <a:r>
              <a:rPr lang="en-US" baseline="0" dirty="0" err="1"/>
              <a:t>en</a:t>
            </a:r>
            <a:r>
              <a:rPr lang="en-US" baseline="0" dirty="0"/>
              <a:t> Internet a </a:t>
            </a:r>
            <a:r>
              <a:rPr lang="en-US" baseline="0" dirty="0" err="1"/>
              <a:t>quién</a:t>
            </a:r>
            <a:r>
              <a:rPr lang="en-US" baseline="0" dirty="0"/>
              <a:t> se </a:t>
            </a:r>
            <a:r>
              <a:rPr lang="en-US" baseline="0" dirty="0" err="1"/>
              <a:t>atribuye</a:t>
            </a:r>
            <a:r>
              <a:rPr lang="en-US" baseline="0" dirty="0"/>
              <a:t> la </a:t>
            </a:r>
            <a:r>
              <a:rPr lang="en-US" baseline="0" dirty="0" err="1"/>
              <a:t>creación</a:t>
            </a:r>
            <a:r>
              <a:rPr lang="en-US" baseline="0" dirty="0"/>
              <a:t> del </a:t>
            </a:r>
            <a:r>
              <a:rPr lang="en-US" baseline="0" dirty="0" err="1"/>
              <a:t>mismo</a:t>
            </a:r>
            <a:r>
              <a:rPr lang="en-US" baseline="0" dirty="0"/>
              <a:t> y </a:t>
            </a:r>
            <a:r>
              <a:rPr lang="en-US" baseline="0" dirty="0" err="1"/>
              <a:t>en</a:t>
            </a:r>
            <a:r>
              <a:rPr lang="en-US" baseline="0" dirty="0"/>
              <a:t> </a:t>
            </a:r>
            <a:r>
              <a:rPr lang="en-US" baseline="0" dirty="0" err="1"/>
              <a:t>qué</a:t>
            </a:r>
            <a:r>
              <a:rPr lang="en-US" baseline="0" dirty="0"/>
              <a:t> </a:t>
            </a:r>
            <a:r>
              <a:rPr lang="en-US" baseline="0" dirty="0" err="1"/>
              <a:t>fecha</a:t>
            </a:r>
            <a:r>
              <a:rPr lang="en-US" baseline="0" dirty="0"/>
              <a:t> se </a:t>
            </a:r>
            <a:r>
              <a:rPr lang="en-US" baseline="0" dirty="0" err="1"/>
              <a:t>considera</a:t>
            </a:r>
            <a:r>
              <a:rPr lang="en-US" baseline="0" dirty="0"/>
              <a:t> que surge.</a:t>
            </a:r>
          </a:p>
          <a:p>
            <a:endParaRPr lang="en-US" baseline="0" dirty="0"/>
          </a:p>
          <a:p>
            <a:r>
              <a:rPr lang="es-MX" sz="1200" b="0" i="0" kern="1200" dirty="0">
                <a:solidFill>
                  <a:schemeClr val="tx1"/>
                </a:solidFill>
                <a:effectLst/>
                <a:latin typeface="+mn-lt"/>
                <a:ea typeface="+mn-ea"/>
                <a:cs typeface="+mn-cs"/>
              </a:rPr>
              <a:t>Los conceptos de la POO tienen origen en </a:t>
            </a:r>
            <a:r>
              <a:rPr lang="es-MX" sz="1200" b="0" i="0" u="none" strike="noStrike" kern="1200" dirty="0">
                <a:solidFill>
                  <a:schemeClr val="tx1"/>
                </a:solidFill>
                <a:effectLst/>
                <a:latin typeface="+mn-lt"/>
                <a:ea typeface="+mn-ea"/>
                <a:cs typeface="+mn-cs"/>
                <a:hlinkClick r:id="rId3" tooltip="Simula"/>
              </a:rPr>
              <a:t>Simula 67</a:t>
            </a:r>
            <a:r>
              <a:rPr lang="es-MX" sz="1200" b="0" i="0" kern="1200" dirty="0">
                <a:solidFill>
                  <a:schemeClr val="tx1"/>
                </a:solidFill>
                <a:effectLst/>
                <a:latin typeface="+mn-lt"/>
                <a:ea typeface="+mn-ea"/>
                <a:cs typeface="+mn-cs"/>
              </a:rPr>
              <a:t>, un lenguaje diseñado para hacer simulaciones, creado por </a:t>
            </a:r>
            <a:r>
              <a:rPr lang="es-MX" sz="1200" b="0" i="0" u="none" strike="noStrike" kern="1200" dirty="0">
                <a:solidFill>
                  <a:schemeClr val="tx1"/>
                </a:solidFill>
                <a:effectLst/>
                <a:latin typeface="+mn-lt"/>
                <a:ea typeface="+mn-ea"/>
                <a:cs typeface="+mn-cs"/>
                <a:hlinkClick r:id="rId4" tooltip="Ole-Johan Dahl"/>
              </a:rPr>
              <a:t>Ole-Johan </a:t>
            </a:r>
            <a:r>
              <a:rPr lang="es-MX" sz="1200" b="0" i="0" u="none" strike="noStrike" kern="1200" dirty="0" err="1">
                <a:solidFill>
                  <a:schemeClr val="tx1"/>
                </a:solidFill>
                <a:effectLst/>
                <a:latin typeface="+mn-lt"/>
                <a:ea typeface="+mn-ea"/>
                <a:cs typeface="+mn-cs"/>
                <a:hlinkClick r:id="rId4" tooltip="Ole-Johan Dahl"/>
              </a:rPr>
              <a:t>Dahl</a:t>
            </a:r>
            <a:r>
              <a:rPr lang="es-MX" sz="1200" b="0" i="0" kern="1200" dirty="0">
                <a:solidFill>
                  <a:schemeClr val="tx1"/>
                </a:solidFill>
                <a:effectLst/>
                <a:latin typeface="+mn-lt"/>
                <a:ea typeface="+mn-ea"/>
                <a:cs typeface="+mn-cs"/>
              </a:rPr>
              <a:t> y </a:t>
            </a:r>
            <a:r>
              <a:rPr lang="es-MX" sz="1200" b="0" i="0" u="none" strike="noStrike" kern="1200" dirty="0">
                <a:solidFill>
                  <a:schemeClr val="tx1"/>
                </a:solidFill>
                <a:effectLst/>
                <a:latin typeface="+mn-lt"/>
                <a:ea typeface="+mn-ea"/>
                <a:cs typeface="+mn-cs"/>
                <a:hlinkClick r:id="rId5" tooltip="Kristen Nygaard"/>
              </a:rPr>
              <a:t>Kristen </a:t>
            </a:r>
            <a:r>
              <a:rPr lang="es-MX" sz="1200" b="0" i="0" u="none" strike="noStrike" kern="1200" dirty="0" err="1">
                <a:solidFill>
                  <a:schemeClr val="tx1"/>
                </a:solidFill>
                <a:effectLst/>
                <a:latin typeface="+mn-lt"/>
                <a:ea typeface="+mn-ea"/>
                <a:cs typeface="+mn-cs"/>
                <a:hlinkClick r:id="rId5" tooltip="Kristen Nygaard"/>
              </a:rPr>
              <a:t>Nygaard</a:t>
            </a:r>
            <a:r>
              <a:rPr lang="es-MX" sz="1200" b="0" i="0" kern="1200" dirty="0">
                <a:solidFill>
                  <a:schemeClr val="tx1"/>
                </a:solidFill>
                <a:effectLst/>
                <a:latin typeface="+mn-lt"/>
                <a:ea typeface="+mn-ea"/>
                <a:cs typeface="+mn-cs"/>
              </a:rPr>
              <a:t>, del Centro de Cómputo Noruego en </a:t>
            </a:r>
            <a:r>
              <a:rPr lang="es-MX" sz="1200" b="0" i="0" u="none" strike="noStrike" kern="1200" dirty="0">
                <a:solidFill>
                  <a:schemeClr val="tx1"/>
                </a:solidFill>
                <a:effectLst/>
                <a:latin typeface="+mn-lt"/>
                <a:ea typeface="+mn-ea"/>
                <a:cs typeface="+mn-cs"/>
                <a:hlinkClick r:id="rId6" tooltip="Oslo"/>
              </a:rPr>
              <a:t>Oslo</a:t>
            </a:r>
            <a:r>
              <a:rPr lang="es-MX" sz="1200" b="0" i="0" kern="1200" dirty="0">
                <a:solidFill>
                  <a:schemeClr val="tx1"/>
                </a:solidFill>
                <a:effectLst/>
                <a:latin typeface="+mn-lt"/>
                <a:ea typeface="+mn-ea"/>
                <a:cs typeface="+mn-cs"/>
              </a:rPr>
              <a:t>.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En este centro se trabajaba en simulaciones de naves, que fueron confundidas por la explosión combinatoria de cómo las diversas cualidades de diferentes naves podían afectar unas a las otras.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La idea surgió al agrupar los diversos tipos de naves en diversas clases de objetos, siendo responsable cada clase de objetos de definir sus "propios" datos y comportamientos.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Fueron refinados más tarde en </a:t>
            </a:r>
            <a:r>
              <a:rPr lang="es-MX" sz="1200" b="0" i="0" u="none" strike="noStrike" kern="1200" dirty="0" err="1">
                <a:solidFill>
                  <a:schemeClr val="tx1"/>
                </a:solidFill>
                <a:effectLst/>
                <a:latin typeface="+mn-lt"/>
                <a:ea typeface="+mn-ea"/>
                <a:cs typeface="+mn-cs"/>
                <a:hlinkClick r:id="rId7" tooltip="Smalltalk"/>
              </a:rPr>
              <a:t>Smalltalk</a:t>
            </a:r>
            <a:r>
              <a:rPr lang="es-MX" sz="1200" b="0" i="0" kern="1200" dirty="0">
                <a:solidFill>
                  <a:schemeClr val="tx1"/>
                </a:solidFill>
                <a:effectLst/>
                <a:latin typeface="+mn-lt"/>
                <a:ea typeface="+mn-ea"/>
                <a:cs typeface="+mn-cs"/>
              </a:rPr>
              <a:t>, desarrollado en Simula en </a:t>
            </a:r>
            <a:r>
              <a:rPr lang="es-MX" sz="1200" b="0" i="0" u="none" strike="noStrike" kern="1200" dirty="0">
                <a:solidFill>
                  <a:schemeClr val="tx1"/>
                </a:solidFill>
                <a:effectLst/>
                <a:latin typeface="+mn-lt"/>
                <a:ea typeface="+mn-ea"/>
                <a:cs typeface="+mn-cs"/>
                <a:hlinkClick r:id="rId8" tooltip="Xerox PARC"/>
              </a:rPr>
              <a:t>Xerox PARC</a:t>
            </a:r>
            <a:r>
              <a:rPr lang="es-MX" sz="1200" b="0" i="0" kern="1200" dirty="0">
                <a:solidFill>
                  <a:schemeClr val="tx1"/>
                </a:solidFill>
                <a:effectLst/>
                <a:latin typeface="+mn-lt"/>
                <a:ea typeface="+mn-ea"/>
                <a:cs typeface="+mn-cs"/>
              </a:rPr>
              <a:t> (cuya primera versión fue escrita sobre </a:t>
            </a:r>
            <a:r>
              <a:rPr lang="es-MX" sz="1200" b="0" i="0" u="none" strike="noStrike" kern="1200" dirty="0">
                <a:solidFill>
                  <a:schemeClr val="tx1"/>
                </a:solidFill>
                <a:effectLst/>
                <a:latin typeface="+mn-lt"/>
                <a:ea typeface="+mn-ea"/>
                <a:cs typeface="+mn-cs"/>
                <a:hlinkClick r:id="rId9" tooltip="Basic"/>
              </a:rPr>
              <a:t>Basic</a:t>
            </a:r>
            <a:r>
              <a:rPr lang="es-MX" sz="1200" b="0" i="0" kern="1200" dirty="0">
                <a:solidFill>
                  <a:schemeClr val="tx1"/>
                </a:solidFill>
                <a:effectLst/>
                <a:latin typeface="+mn-lt"/>
                <a:ea typeface="+mn-ea"/>
                <a:cs typeface="+mn-cs"/>
              </a:rPr>
              <a:t>) pero diseñado para ser un sistema completamente dinámico en el cual los objetos se podrían crear y modificar "sobre la marcha" (en tiempo de ejecución) en lugar de tener un sistema basado en programas estáticos.</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La POO se fue convirtiendo en el estilo de programación dominante a mediados de los </a:t>
            </a:r>
            <a:r>
              <a:rPr lang="es-MX" sz="1200" b="0" i="0" u="none" strike="noStrike" kern="1200" dirty="0">
                <a:solidFill>
                  <a:schemeClr val="tx1"/>
                </a:solidFill>
                <a:effectLst/>
                <a:latin typeface="+mn-lt"/>
                <a:ea typeface="+mn-ea"/>
                <a:cs typeface="+mn-cs"/>
                <a:hlinkClick r:id="rId10" tooltip="Años 1980"/>
              </a:rPr>
              <a:t>años 1980</a:t>
            </a:r>
            <a:r>
              <a:rPr lang="es-MX" sz="1200" b="0" i="0" kern="1200" dirty="0">
                <a:solidFill>
                  <a:schemeClr val="tx1"/>
                </a:solidFill>
                <a:effectLst/>
                <a:latin typeface="+mn-lt"/>
                <a:ea typeface="+mn-ea"/>
                <a:cs typeface="+mn-cs"/>
              </a:rPr>
              <a:t>, en gran parte debido a la influencia de </a:t>
            </a:r>
            <a:r>
              <a:rPr lang="es-MX" sz="1200" b="0" i="0" u="none" strike="noStrike" kern="1200" dirty="0">
                <a:solidFill>
                  <a:schemeClr val="tx1"/>
                </a:solidFill>
                <a:effectLst/>
                <a:latin typeface="+mn-lt"/>
                <a:ea typeface="+mn-ea"/>
                <a:cs typeface="+mn-cs"/>
                <a:hlinkClick r:id="rId11" tooltip="C++"/>
              </a:rPr>
              <a:t>C++</a:t>
            </a:r>
            <a:r>
              <a:rPr lang="es-MX" sz="1200" b="0" i="0" kern="1200" dirty="0">
                <a:solidFill>
                  <a:schemeClr val="tx1"/>
                </a:solidFill>
                <a:effectLst/>
                <a:latin typeface="+mn-lt"/>
                <a:ea typeface="+mn-ea"/>
                <a:cs typeface="+mn-cs"/>
              </a:rPr>
              <a:t>, una extensión del </a:t>
            </a:r>
            <a:r>
              <a:rPr lang="es-MX" sz="1200" b="0" i="0" u="none" strike="noStrike" kern="1200" dirty="0">
                <a:solidFill>
                  <a:schemeClr val="tx1"/>
                </a:solidFill>
                <a:effectLst/>
                <a:latin typeface="+mn-lt"/>
                <a:ea typeface="+mn-ea"/>
                <a:cs typeface="+mn-cs"/>
                <a:hlinkClick r:id="rId12" tooltip="Lenguaje de programación C"/>
              </a:rPr>
              <a:t>lenguaje de programación C</a:t>
            </a:r>
            <a:r>
              <a:rPr lang="es-MX" sz="1200" b="0" i="0" kern="1200" dirty="0">
                <a:solidFill>
                  <a:schemeClr val="tx1"/>
                </a:solidFill>
                <a:effectLst/>
                <a:latin typeface="+mn-lt"/>
                <a:ea typeface="+mn-ea"/>
                <a:cs typeface="+mn-cs"/>
              </a:rPr>
              <a:t>.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Su dominación fue consolidada gracias al auge de las </a:t>
            </a:r>
            <a:r>
              <a:rPr lang="es-MX" sz="1200" b="0" i="0" u="none" strike="noStrike" kern="1200" dirty="0">
                <a:solidFill>
                  <a:schemeClr val="tx1"/>
                </a:solidFill>
                <a:effectLst/>
                <a:latin typeface="+mn-lt"/>
                <a:ea typeface="+mn-ea"/>
                <a:cs typeface="+mn-cs"/>
                <a:hlinkClick r:id="rId13" tooltip="Interfaz gráfica de usuario"/>
              </a:rPr>
              <a:t>interfaces gráficas de usuario</a:t>
            </a:r>
            <a:r>
              <a:rPr lang="es-MX" sz="1200" b="0" i="0" kern="1200" dirty="0">
                <a:solidFill>
                  <a:schemeClr val="tx1"/>
                </a:solidFill>
                <a:effectLst/>
                <a:latin typeface="+mn-lt"/>
                <a:ea typeface="+mn-ea"/>
                <a:cs typeface="+mn-cs"/>
              </a:rPr>
              <a:t>, para las cuales la POO está particularmente bien adaptada.</a:t>
            </a:r>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7</a:t>
            </a:fld>
            <a:endParaRPr lang="en-GB"/>
          </a:p>
        </p:txBody>
      </p:sp>
    </p:spTree>
    <p:extLst>
      <p:ext uri="{BB962C8B-B14F-4D97-AF65-F5344CB8AC3E}">
        <p14:creationId xmlns:p14="http://schemas.microsoft.com/office/powerpoint/2010/main" val="4098885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62</a:t>
            </a:fld>
            <a:endParaRPr lang="en-GB"/>
          </a:p>
        </p:txBody>
      </p:sp>
    </p:spTree>
    <p:extLst>
      <p:ext uri="{BB962C8B-B14F-4D97-AF65-F5344CB8AC3E}">
        <p14:creationId xmlns:p14="http://schemas.microsoft.com/office/powerpoint/2010/main" val="28883588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63</a:t>
            </a:fld>
            <a:endParaRPr lang="en-GB"/>
          </a:p>
        </p:txBody>
      </p:sp>
    </p:spTree>
    <p:extLst>
      <p:ext uri="{BB962C8B-B14F-4D97-AF65-F5344CB8AC3E}">
        <p14:creationId xmlns:p14="http://schemas.microsoft.com/office/powerpoint/2010/main" val="2112148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64</a:t>
            </a:fld>
            <a:endParaRPr lang="en-GB"/>
          </a:p>
        </p:txBody>
      </p:sp>
    </p:spTree>
    <p:extLst>
      <p:ext uri="{BB962C8B-B14F-4D97-AF65-F5344CB8AC3E}">
        <p14:creationId xmlns:p14="http://schemas.microsoft.com/office/powerpoint/2010/main" val="1172862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Tiempo</a:t>
            </a:r>
            <a:r>
              <a:rPr lang="en-US" dirty="0"/>
              <a:t> </a:t>
            </a:r>
            <a:r>
              <a:rPr lang="en-US" dirty="0" err="1"/>
              <a:t>sugerido</a:t>
            </a:r>
            <a:r>
              <a:rPr lang="en-US" dirty="0"/>
              <a:t>: (1 hora)</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Materiales</a:t>
            </a:r>
            <a:r>
              <a:rPr lang="en-US" dirty="0"/>
              <a:t> </a:t>
            </a:r>
            <a:r>
              <a:rPr lang="en-US" dirty="0" err="1"/>
              <a:t>necesarios</a:t>
            </a:r>
            <a:r>
              <a:rPr lang="en-US" dirty="0"/>
              <a:t> para la </a:t>
            </a:r>
            <a:r>
              <a:rPr lang="en-US" dirty="0" err="1"/>
              <a:t>actividad</a:t>
            </a:r>
            <a:r>
              <a:rPr lang="en-US" dirty="0"/>
              <a:t>/</a:t>
            </a:r>
            <a:r>
              <a:rPr lang="en-US" dirty="0" err="1"/>
              <a:t>práctica</a:t>
            </a:r>
            <a:r>
              <a:rPr lang="en-US" dirty="0"/>
              <a:t>: </a:t>
            </a:r>
            <a:r>
              <a:rPr lang="en-US" dirty="0" err="1"/>
              <a:t>Computadora</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Preguntas</a:t>
            </a:r>
            <a:r>
              <a:rPr lang="en-US" dirty="0"/>
              <a:t> de </a:t>
            </a:r>
            <a:r>
              <a:rPr lang="en-US" dirty="0" err="1"/>
              <a:t>reflexión</a:t>
            </a:r>
            <a:r>
              <a:rPr lang="en-US" dirty="0"/>
              <a:t>:</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s-MX" sz="1200" dirty="0"/>
              <a:t>¿Qué elementos del dominio del problema son importantes?</a:t>
            </a:r>
          </a:p>
          <a:p>
            <a:pPr marL="285750" indent="-285750">
              <a:buFont typeface="Arial" panose="020B0604020202020204" pitchFamily="34" charset="0"/>
              <a:buChar char="•"/>
            </a:pPr>
            <a:r>
              <a:rPr lang="es-MX" sz="1200" dirty="0"/>
              <a:t>¿Qué características tienen en común dichos elementos?</a:t>
            </a:r>
          </a:p>
          <a:p>
            <a:pPr marL="285750" indent="-285750">
              <a:buFont typeface="Arial" panose="020B0604020202020204" pitchFamily="34" charset="0"/>
              <a:buChar char="•"/>
            </a:pPr>
            <a:r>
              <a:rPr lang="es-MX" sz="1200" dirty="0"/>
              <a:t>¿Cómo se relacionan entre sí?</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Conexión</a:t>
            </a:r>
            <a:r>
              <a:rPr lang="en-US" dirty="0"/>
              <a:t> a las </a:t>
            </a:r>
            <a:r>
              <a:rPr lang="en-US" dirty="0" err="1"/>
              <a:t>mentalidades</a:t>
            </a:r>
            <a:r>
              <a:rPr lang="en-US" dirty="0"/>
              <a:t> y/o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al </a:t>
            </a:r>
            <a:r>
              <a:rPr lang="en-US" baseline="0" dirty="0" err="1"/>
              <a:t>detalle</a:t>
            </a:r>
            <a:r>
              <a:rPr lang="en-US" baseline="0" dirty="0"/>
              <a:t> </a:t>
            </a:r>
            <a:r>
              <a:rPr lang="en-US" baseline="0" dirty="0" err="1"/>
              <a:t>porque</a:t>
            </a:r>
            <a:r>
              <a:rPr lang="en-US" baseline="0" dirty="0"/>
              <a:t> </a:t>
            </a:r>
            <a:r>
              <a:rPr lang="en-US" baseline="0" dirty="0" err="1"/>
              <a:t>en</a:t>
            </a:r>
            <a:r>
              <a:rPr lang="en-US" baseline="0" dirty="0"/>
              <a:t> la </a:t>
            </a:r>
            <a:r>
              <a:rPr lang="en-US" baseline="0" dirty="0" err="1"/>
              <a:t>búsqueda</a:t>
            </a:r>
            <a:r>
              <a:rPr lang="en-US" baseline="0" dirty="0"/>
              <a:t> de </a:t>
            </a:r>
            <a:r>
              <a:rPr lang="en-US" baseline="0" dirty="0" err="1"/>
              <a:t>elementos</a:t>
            </a:r>
            <a:r>
              <a:rPr lang="en-US" baseline="0" dirty="0"/>
              <a:t> que no son a </a:t>
            </a:r>
            <a:r>
              <a:rPr lang="en-US" baseline="0" dirty="0" err="1"/>
              <a:t>veces</a:t>
            </a:r>
            <a:r>
              <a:rPr lang="en-US" baseline="0" dirty="0"/>
              <a:t> tan </a:t>
            </a:r>
            <a:r>
              <a:rPr lang="en-US" baseline="0" dirty="0" err="1"/>
              <a:t>evidentes</a:t>
            </a:r>
            <a:r>
              <a:rPr lang="en-US" baseline="0" dirty="0"/>
              <a:t>. </a:t>
            </a:r>
            <a:endParaRPr lang="en-US"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65</a:t>
            </a:fld>
            <a:endParaRPr lang="en-GB"/>
          </a:p>
        </p:txBody>
      </p:sp>
    </p:spTree>
    <p:extLst>
      <p:ext uri="{BB962C8B-B14F-4D97-AF65-F5344CB8AC3E}">
        <p14:creationId xmlns:p14="http://schemas.microsoft.com/office/powerpoint/2010/main" val="1949837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Tiempo sugerido: (5 minutos)</a:t>
            </a:r>
          </a:p>
          <a:p>
            <a:endParaRPr lang="es-MX" dirty="0"/>
          </a:p>
          <a:p>
            <a:pPr marL="285750" indent="-285750">
              <a:buFont typeface="Arial" panose="020B0604020202020204" pitchFamily="34" charset="0"/>
              <a:buChar char="•"/>
            </a:pPr>
            <a:r>
              <a:rPr lang="es-MX" dirty="0"/>
              <a:t>Respuestas ideales: </a:t>
            </a:r>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dirty="0"/>
              <a:t>¿Qué tan sencillo te pareció la construcción de tu diseño OO? No</a:t>
            </a:r>
            <a:r>
              <a:rPr lang="es-MX" sz="1200" baseline="0" dirty="0"/>
              <a:t> hay respuestas ideales, dependerá de la apreciación de cada uno.</a:t>
            </a:r>
            <a:endParaRPr lang="es-MX" sz="1200" dirty="0"/>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dirty="0"/>
              <a:t>¿Qué tanto se parece la construcción de estos diseño a la forma natural de resolver problemas del ser humano? No</a:t>
            </a:r>
            <a:r>
              <a:rPr lang="es-MX" sz="1200" baseline="0" dirty="0"/>
              <a:t> hay respuestas ideales, dependerá de la apreciación de cada uno.</a:t>
            </a:r>
            <a:endParaRPr lang="es-MX" sz="1200" dirty="0"/>
          </a:p>
          <a:p>
            <a:pPr marL="0" indent="0">
              <a:buFont typeface="Arial" panose="020B0604020202020204" pitchFamily="34" charset="0"/>
              <a:buNone/>
            </a:pPr>
            <a:endParaRPr lang="es-MX"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s-MX" dirty="0"/>
          </a:p>
          <a:p>
            <a:endParaRPr lang="es-MX"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66</a:t>
            </a:fld>
            <a:endParaRPr lang="en-GB"/>
          </a:p>
        </p:txBody>
      </p:sp>
    </p:spTree>
    <p:extLst>
      <p:ext uri="{BB962C8B-B14F-4D97-AF65-F5344CB8AC3E}">
        <p14:creationId xmlns:p14="http://schemas.microsoft.com/office/powerpoint/2010/main" val="169112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(30 </a:t>
            </a:r>
            <a:r>
              <a:rPr lang="en-US" dirty="0" err="1"/>
              <a:t>minutos</a:t>
            </a:r>
            <a:r>
              <a:rPr lang="en-US" baseline="0" dirty="0"/>
              <a:t>)</a:t>
            </a:r>
          </a:p>
          <a:p>
            <a:endParaRPr lang="en-US" baseline="0" dirty="0"/>
          </a:p>
          <a:p>
            <a:r>
              <a:rPr lang="en-US" baseline="0" dirty="0" err="1"/>
              <a:t>Puntos</a:t>
            </a:r>
            <a:r>
              <a:rPr lang="en-US" baseline="0" dirty="0"/>
              <a:t> clave: </a:t>
            </a:r>
            <a:r>
              <a:rPr lang="en-US" baseline="0" dirty="0" err="1"/>
              <a:t>Revisar</a:t>
            </a:r>
            <a:r>
              <a:rPr lang="en-US" baseline="0" dirty="0"/>
              <a:t> y </a:t>
            </a:r>
            <a:r>
              <a:rPr lang="en-US" baseline="0" dirty="0" err="1"/>
              <a:t>comentar</a:t>
            </a:r>
            <a:r>
              <a:rPr lang="en-US" baseline="0" dirty="0"/>
              <a:t> </a:t>
            </a:r>
            <a:r>
              <a:rPr lang="en-US" baseline="0" dirty="0" err="1"/>
              <a:t>los</a:t>
            </a:r>
            <a:r>
              <a:rPr lang="en-US" baseline="0" dirty="0"/>
              <a:t> </a:t>
            </a:r>
            <a:r>
              <a:rPr lang="en-US" baseline="0" dirty="0" err="1"/>
              <a:t>diferentes</a:t>
            </a:r>
            <a:r>
              <a:rPr lang="en-US" baseline="0" dirty="0"/>
              <a:t> </a:t>
            </a:r>
            <a:r>
              <a:rPr lang="en-US" baseline="0" dirty="0" err="1"/>
              <a:t>tipos</a:t>
            </a:r>
            <a:r>
              <a:rPr lang="en-US" baseline="0" dirty="0"/>
              <a:t> de </a:t>
            </a:r>
            <a:r>
              <a:rPr lang="en-US" baseline="0" dirty="0" err="1"/>
              <a:t>diagrama</a:t>
            </a:r>
            <a:r>
              <a:rPr lang="en-US" baseline="0" dirty="0"/>
              <a:t> que </a:t>
            </a:r>
            <a:r>
              <a:rPr lang="en-US" baseline="0" dirty="0" err="1"/>
              <a:t>existen</a:t>
            </a:r>
            <a:r>
              <a:rPr lang="en-US" baseline="0" dirty="0"/>
              <a:t> </a:t>
            </a:r>
            <a:r>
              <a:rPr lang="en-US" baseline="0" dirty="0" err="1"/>
              <a:t>en</a:t>
            </a:r>
            <a:r>
              <a:rPr lang="en-US" baseline="0" dirty="0"/>
              <a:t> la </a:t>
            </a:r>
            <a:r>
              <a:rPr lang="en-US" baseline="0" dirty="0" err="1"/>
              <a:t>notación</a:t>
            </a:r>
            <a:r>
              <a:rPr lang="en-US" baseline="0" dirty="0"/>
              <a:t> UML</a:t>
            </a:r>
          </a:p>
          <a:p>
            <a:endParaRPr lang="en-US" baseline="0" dirty="0"/>
          </a:p>
          <a:p>
            <a:pPr marL="0" indent="0">
              <a:buSzPct val="115000"/>
              <a:buFont typeface="Arial" panose="020B0604020202020204" pitchFamily="34" charset="0"/>
              <a:buNone/>
            </a:pPr>
            <a:r>
              <a:rPr lang="en-US" baseline="0" dirty="0" err="1"/>
              <a:t>Preguntas</a:t>
            </a:r>
            <a:r>
              <a:rPr lang="en-US" baseline="0" dirty="0"/>
              <a:t> </a:t>
            </a:r>
            <a:r>
              <a:rPr lang="en-US" baseline="0" dirty="0" err="1"/>
              <a:t>sugeridas</a:t>
            </a:r>
            <a:r>
              <a:rPr lang="en-US" baseline="0" dirty="0"/>
              <a:t>: </a:t>
            </a:r>
          </a:p>
          <a:p>
            <a:pPr marL="342900" indent="-342900">
              <a:buSzPct val="115000"/>
              <a:buFont typeface="Arial" panose="020B0604020202020204" pitchFamily="34" charset="0"/>
              <a:buChar char="•"/>
            </a:pPr>
            <a:r>
              <a:rPr lang="es-MX" sz="1200" dirty="0"/>
              <a:t>¿Cómo te imaginas que</a:t>
            </a:r>
            <a:r>
              <a:rPr lang="es-MX" sz="1200" baseline="0" dirty="0"/>
              <a:t> funciona el paradigma </a:t>
            </a:r>
            <a:r>
              <a:rPr lang="es-MX" sz="1200" baseline="0" dirty="0" err="1"/>
              <a:t>Orientdo</a:t>
            </a:r>
            <a:r>
              <a:rPr lang="es-MX" sz="1200" baseline="0" dirty="0"/>
              <a:t> a Objetos?</a:t>
            </a:r>
            <a:endParaRPr lang="es-MX" sz="1200" dirty="0"/>
          </a:p>
          <a:p>
            <a:endParaRPr lang="en-US" dirty="0"/>
          </a:p>
          <a:p>
            <a:r>
              <a:rPr lang="en-US" dirty="0" err="1"/>
              <a:t>Respuestas</a:t>
            </a:r>
            <a:r>
              <a:rPr lang="en-US" dirty="0"/>
              <a:t> </a:t>
            </a:r>
            <a:r>
              <a:rPr lang="en-US" dirty="0" err="1"/>
              <a:t>ideales</a:t>
            </a:r>
            <a:r>
              <a:rPr lang="en-US" dirty="0"/>
              <a:t>: No hay </a:t>
            </a:r>
            <a:r>
              <a:rPr lang="en-US" dirty="0" err="1"/>
              <a:t>una</a:t>
            </a:r>
            <a:r>
              <a:rPr lang="en-US" dirty="0"/>
              <a:t> </a:t>
            </a:r>
            <a:r>
              <a:rPr lang="en-US" dirty="0" err="1"/>
              <a:t>respuesta</a:t>
            </a:r>
            <a:r>
              <a:rPr lang="en-US" dirty="0"/>
              <a:t> ideal. </a:t>
            </a:r>
            <a:r>
              <a:rPr lang="en-US" dirty="0" err="1"/>
              <a:t>Quizá</a:t>
            </a:r>
            <a:r>
              <a:rPr lang="en-US" dirty="0"/>
              <a:t> de</a:t>
            </a:r>
            <a:r>
              <a:rPr lang="en-US" baseline="0" dirty="0"/>
              <a:t> lo que </a:t>
            </a:r>
            <a:r>
              <a:rPr lang="en-US" baseline="0" dirty="0" err="1"/>
              <a:t>todos</a:t>
            </a:r>
            <a:r>
              <a:rPr lang="en-US" baseline="0" dirty="0"/>
              <a:t> </a:t>
            </a:r>
            <a:r>
              <a:rPr lang="en-US" baseline="0" dirty="0" err="1"/>
              <a:t>imaginen</a:t>
            </a:r>
            <a:r>
              <a:rPr lang="en-US" baseline="0" dirty="0"/>
              <a:t> se </a:t>
            </a:r>
            <a:r>
              <a:rPr lang="en-US" baseline="0" dirty="0" err="1"/>
              <a:t>puede</a:t>
            </a:r>
            <a:r>
              <a:rPr lang="en-US" baseline="0" dirty="0"/>
              <a:t> </a:t>
            </a:r>
            <a:r>
              <a:rPr lang="en-US" baseline="0" dirty="0" err="1"/>
              <a:t>ir</a:t>
            </a:r>
            <a:r>
              <a:rPr lang="en-US" baseline="0" dirty="0"/>
              <a:t> </a:t>
            </a:r>
            <a:r>
              <a:rPr lang="en-US" baseline="0" dirty="0" err="1"/>
              <a:t>construyendo</a:t>
            </a:r>
            <a:r>
              <a:rPr lang="en-US" baseline="0" dirty="0"/>
              <a:t> </a:t>
            </a:r>
            <a:r>
              <a:rPr lang="en-US" baseline="0" dirty="0" err="1"/>
              <a:t>una</a:t>
            </a:r>
            <a:r>
              <a:rPr lang="en-US" baseline="0" dirty="0"/>
              <a:t> </a:t>
            </a:r>
            <a:r>
              <a:rPr lang="en-US" baseline="0" dirty="0" err="1"/>
              <a:t>definición</a:t>
            </a:r>
            <a:r>
              <a:rPr lang="en-US" baseline="0" dirty="0"/>
              <a:t> formal de </a:t>
            </a:r>
            <a:r>
              <a:rPr lang="en-US" baseline="0" dirty="0" err="1"/>
              <a:t>cómo</a:t>
            </a:r>
            <a:r>
              <a:rPr lang="en-US" baseline="0" dirty="0"/>
              <a:t> definer la </a:t>
            </a:r>
            <a:r>
              <a:rPr lang="en-US" baseline="0" dirty="0" err="1"/>
              <a:t>programación</a:t>
            </a:r>
            <a:r>
              <a:rPr lang="en-US" baseline="0" dirty="0"/>
              <a:t> </a:t>
            </a:r>
            <a:r>
              <a:rPr lang="en-US" baseline="0" dirty="0" err="1"/>
              <a:t>Orientada</a:t>
            </a:r>
            <a:r>
              <a:rPr lang="en-US" baseline="0" dirty="0"/>
              <a:t> a </a:t>
            </a:r>
            <a:r>
              <a:rPr lang="en-US" baseline="0" dirty="0" err="1"/>
              <a:t>Objetos</a:t>
            </a:r>
            <a:endParaRPr lang="en-US" dirty="0"/>
          </a:p>
          <a:p>
            <a:endParaRPr lang="en-US" dirty="0"/>
          </a:p>
          <a:p>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67</a:t>
            </a:fld>
            <a:endParaRPr lang="en-GB"/>
          </a:p>
        </p:txBody>
      </p:sp>
    </p:spTree>
    <p:extLst>
      <p:ext uri="{BB962C8B-B14F-4D97-AF65-F5344CB8AC3E}">
        <p14:creationId xmlns:p14="http://schemas.microsoft.com/office/powerpoint/2010/main" val="428397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68</a:t>
            </a:fld>
            <a:endParaRPr lang="en-GB"/>
          </a:p>
        </p:txBody>
      </p:sp>
    </p:spTree>
    <p:extLst>
      <p:ext uri="{BB962C8B-B14F-4D97-AF65-F5344CB8AC3E}">
        <p14:creationId xmlns:p14="http://schemas.microsoft.com/office/powerpoint/2010/main" val="2885832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69</a:t>
            </a:fld>
            <a:endParaRPr lang="en-GB"/>
          </a:p>
        </p:txBody>
      </p:sp>
    </p:spTree>
    <p:extLst>
      <p:ext uri="{BB962C8B-B14F-4D97-AF65-F5344CB8AC3E}">
        <p14:creationId xmlns:p14="http://schemas.microsoft.com/office/powerpoint/2010/main" val="1948605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70</a:t>
            </a:fld>
            <a:endParaRPr lang="en-GB"/>
          </a:p>
        </p:txBody>
      </p:sp>
    </p:spTree>
    <p:extLst>
      <p:ext uri="{BB962C8B-B14F-4D97-AF65-F5344CB8AC3E}">
        <p14:creationId xmlns:p14="http://schemas.microsoft.com/office/powerpoint/2010/main" val="30431116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71</a:t>
            </a:fld>
            <a:endParaRPr lang="en-GB"/>
          </a:p>
        </p:txBody>
      </p:sp>
    </p:spTree>
    <p:extLst>
      <p:ext uri="{BB962C8B-B14F-4D97-AF65-F5344CB8AC3E}">
        <p14:creationId xmlns:p14="http://schemas.microsoft.com/office/powerpoint/2010/main" val="21828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Puntos</a:t>
            </a:r>
            <a:r>
              <a:rPr lang="en-US" dirty="0"/>
              <a:t> clave: </a:t>
            </a:r>
          </a:p>
          <a:p>
            <a:endParaRPr lang="en-US" dirty="0"/>
          </a:p>
          <a:p>
            <a:r>
              <a:rPr lang="es-MX" b="1" dirty="0"/>
              <a:t>Clase</a:t>
            </a:r>
            <a:r>
              <a:rPr lang="es-MX" b="1" baseline="0" dirty="0"/>
              <a:t> : </a:t>
            </a:r>
            <a:r>
              <a:rPr lang="es-MX" dirty="0"/>
              <a:t>Definiciones de las propiedades y comportamiento de un tipo de objeto concreto. La instanciación es la lectura de estas definiciones y la creación de un objeto a partir de ella.</a:t>
            </a:r>
          </a:p>
          <a:p>
            <a:endParaRPr lang="es-MX" dirty="0"/>
          </a:p>
          <a:p>
            <a:r>
              <a:rPr lang="es-MX" b="1" dirty="0"/>
              <a:t>Herencia</a:t>
            </a:r>
            <a:r>
              <a:rPr lang="es-MX" b="1" baseline="0" dirty="0"/>
              <a:t> : </a:t>
            </a:r>
            <a:r>
              <a:rPr lang="es-MX" dirty="0"/>
              <a:t>Por ejemplo, herencia de la clase C a la clase D, es la facilidad mediante la cual la clase D hereda en ella cada uno de los atributos y operaciones de C, como si esos atributos y operaciones hubiesen sido definidos por la misma D. Por lo tanto, puede usar los mismos métodos y variables registrados como "públicos" (</a:t>
            </a:r>
            <a:r>
              <a:rPr lang="es-MX" dirty="0" err="1"/>
              <a:t>public</a:t>
            </a:r>
            <a:r>
              <a:rPr lang="es-MX" dirty="0"/>
              <a:t>) en C. Los componentes registrados como "privados" (</a:t>
            </a:r>
            <a:r>
              <a:rPr lang="es-MX" dirty="0" err="1"/>
              <a:t>private</a:t>
            </a:r>
            <a:r>
              <a:rPr lang="es-MX" dirty="0"/>
              <a:t>) también se heredan pero se mantienen escondidos al programador y sólo pueden ser accedidos a través de otros métodos públicos. Para poder acceder a un atributo u operación de una clase en cualquiera de sus subclases pero mantenerla oculta para otras clases es necesario registrar los componentes como "protegidos" (</a:t>
            </a:r>
            <a:r>
              <a:rPr lang="es-MX" dirty="0" err="1"/>
              <a:t>protected</a:t>
            </a:r>
            <a:r>
              <a:rPr lang="es-MX" dirty="0"/>
              <a:t>), de esta manera serán visibles en C y en D pero no en otras clases.</a:t>
            </a:r>
          </a:p>
          <a:p>
            <a:endParaRPr lang="es-MX" dirty="0"/>
          </a:p>
          <a:p>
            <a:r>
              <a:rPr lang="es-MX" b="1" dirty="0"/>
              <a:t>Objeto</a:t>
            </a:r>
            <a:r>
              <a:rPr lang="es-MX" b="1" baseline="0" dirty="0"/>
              <a:t> : </a:t>
            </a:r>
            <a:r>
              <a:rPr lang="es-MX" dirty="0"/>
              <a:t>Instancia de una clase. Entidad provista de un conjunto de propiedades o atributos (datos) y de comportamiento o funcionalidad (métodos), los mismos que consecuentemente reaccionan a eventos. Se corresponden con los objetos reales del mundo que nos rodea, o con objetos internos del sistema (del programa).</a:t>
            </a:r>
          </a:p>
          <a:p>
            <a:endParaRPr lang="es-MX" dirty="0"/>
          </a:p>
          <a:p>
            <a:r>
              <a:rPr lang="es-MX" b="1" dirty="0"/>
              <a:t>Método</a:t>
            </a:r>
            <a:r>
              <a:rPr lang="es-MX" b="1" baseline="0" dirty="0"/>
              <a:t> :</a:t>
            </a:r>
            <a:r>
              <a:rPr lang="es-MX" baseline="0" dirty="0"/>
              <a:t> </a:t>
            </a:r>
            <a:r>
              <a:rPr lang="es-MX" dirty="0"/>
              <a:t>Algoritmo asociado a un objeto (o a una clase de objetos), cuya ejecución se desencadena tras la recepción de un "mensaje". Desde el punto de vista del comportamiento, es lo que el objeto puede hacer. Un método puede producir un cambio en las propiedades del objeto, o la generación de un "evento" con un nuevo mensaje para otro objeto del sistema.</a:t>
            </a:r>
          </a:p>
          <a:p>
            <a:endParaRPr lang="es-MX" dirty="0"/>
          </a:p>
          <a:p>
            <a:r>
              <a:rPr lang="es-MX" b="1" dirty="0"/>
              <a:t>Evento</a:t>
            </a:r>
            <a:r>
              <a:rPr lang="es-MX" b="1" baseline="0" dirty="0"/>
              <a:t> : </a:t>
            </a:r>
            <a:r>
              <a:rPr lang="es-MX" dirty="0"/>
              <a:t>Es un suceso en el sistema (tal como una interacción del usuario con la máquina, o un mensaje enviado por un objeto). El sistema maneja el evento enviando el mensaje adecuado al objeto pertinente. También se puede definir como evento la reacción que puede desencadenar un objeto; es decir, la acción que genera.</a:t>
            </a:r>
          </a:p>
          <a:p>
            <a:endParaRPr lang="es-MX" dirty="0"/>
          </a:p>
          <a:p>
            <a:r>
              <a:rPr lang="es-MX" b="1" dirty="0"/>
              <a:t>Atributos</a:t>
            </a:r>
            <a:r>
              <a:rPr lang="es-MX" b="1" baseline="0" dirty="0"/>
              <a:t> : </a:t>
            </a:r>
            <a:r>
              <a:rPr lang="es-MX" dirty="0"/>
              <a:t>Características que tiene la clase.</a:t>
            </a:r>
          </a:p>
          <a:p>
            <a:endParaRPr lang="es-MX" dirty="0"/>
          </a:p>
          <a:p>
            <a:r>
              <a:rPr lang="es-MX" b="1" dirty="0"/>
              <a:t>Mensaje</a:t>
            </a:r>
            <a:r>
              <a:rPr lang="es-MX" b="1" baseline="0" dirty="0"/>
              <a:t> : </a:t>
            </a:r>
            <a:r>
              <a:rPr lang="es-MX" dirty="0"/>
              <a:t>Una comunicación dirigida a un objeto, que le ordena que ejecute uno de sus métodos con ciertos parámetros asociados al evento que lo generó.</a:t>
            </a:r>
          </a:p>
          <a:p>
            <a:endParaRPr lang="es-MX" dirty="0"/>
          </a:p>
          <a:p>
            <a:r>
              <a:rPr lang="es-MX" b="1" dirty="0"/>
              <a:t>Propiedad o atributo</a:t>
            </a:r>
            <a:r>
              <a:rPr lang="es-MX" b="1" baseline="0" dirty="0"/>
              <a:t> : </a:t>
            </a:r>
            <a:r>
              <a:rPr lang="es-MX" dirty="0"/>
              <a:t>Contenedor de un tipo de datos asociados a un objeto (o a una clase de objetos), que hace los datos visibles desde fuera del objeto y esto se define como sus características predeterminadas, y cuyo valor puede ser alterado por la ejecución de algún método.</a:t>
            </a:r>
          </a:p>
          <a:p>
            <a:endParaRPr lang="es-MX" dirty="0"/>
          </a:p>
          <a:p>
            <a:r>
              <a:rPr lang="es-MX" b="1" dirty="0"/>
              <a:t>Estado interno</a:t>
            </a:r>
            <a:r>
              <a:rPr lang="es-MX" b="1" baseline="0" dirty="0"/>
              <a:t> : </a:t>
            </a:r>
            <a:r>
              <a:rPr lang="es-MX" dirty="0"/>
              <a:t>Es una variable que se declara privada, que puede ser únicamente accedida y alterada por un método del objeto, y que se utiliza para indicar distintas situaciones posibles para el objeto (o clase de objetos). No es visible al programador que maneja una instancia de la clase.</a:t>
            </a:r>
          </a:p>
          <a:p>
            <a:endParaRPr lang="es-MX" dirty="0"/>
          </a:p>
          <a:p>
            <a:r>
              <a:rPr lang="es-MX" b="1" dirty="0"/>
              <a:t>Componentes de un objeto</a:t>
            </a:r>
            <a:r>
              <a:rPr lang="es-MX" b="1" baseline="0" dirty="0"/>
              <a:t> : </a:t>
            </a:r>
            <a:r>
              <a:rPr lang="es-MX" dirty="0"/>
              <a:t>Atributos, identidad, relaciones y métodos.</a:t>
            </a:r>
          </a:p>
          <a:p>
            <a:endParaRPr lang="es-MX" dirty="0"/>
          </a:p>
          <a:p>
            <a:r>
              <a:rPr lang="es-MX" dirty="0"/>
              <a:t>En comparación con un lenguaje imperativo, una "variable" no es más que un contenedor interno del atributo del objeto o de un estado interno, así como la "función" es un procedimiento interno del método del objeto.</a:t>
            </a:r>
          </a:p>
        </p:txBody>
      </p:sp>
      <p:sp>
        <p:nvSpPr>
          <p:cNvPr id="4" name="Slide Number Placeholder 3"/>
          <p:cNvSpPr>
            <a:spLocks noGrp="1"/>
          </p:cNvSpPr>
          <p:nvPr>
            <p:ph type="sldNum" sz="quarter" idx="10"/>
          </p:nvPr>
        </p:nvSpPr>
        <p:spPr/>
        <p:txBody>
          <a:bodyPr/>
          <a:lstStyle/>
          <a:p>
            <a:fld id="{3CD59CFA-B435-40BA-9094-DD8CE916D64D}" type="slidenum">
              <a:rPr lang="en-GB" smtClean="0"/>
              <a:t>8</a:t>
            </a:fld>
            <a:endParaRPr lang="en-GB"/>
          </a:p>
        </p:txBody>
      </p:sp>
    </p:spTree>
    <p:extLst>
      <p:ext uri="{BB962C8B-B14F-4D97-AF65-F5344CB8AC3E}">
        <p14:creationId xmlns:p14="http://schemas.microsoft.com/office/powerpoint/2010/main" val="3153356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72</a:t>
            </a:fld>
            <a:endParaRPr lang="en-GB"/>
          </a:p>
        </p:txBody>
      </p:sp>
    </p:spTree>
    <p:extLst>
      <p:ext uri="{BB962C8B-B14F-4D97-AF65-F5344CB8AC3E}">
        <p14:creationId xmlns:p14="http://schemas.microsoft.com/office/powerpoint/2010/main" val="1759764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73</a:t>
            </a:fld>
            <a:endParaRPr lang="en-GB"/>
          </a:p>
        </p:txBody>
      </p:sp>
    </p:spTree>
    <p:extLst>
      <p:ext uri="{BB962C8B-B14F-4D97-AF65-F5344CB8AC3E}">
        <p14:creationId xmlns:p14="http://schemas.microsoft.com/office/powerpoint/2010/main" val="10904360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Tiempo sugerido: (5 minutos)</a:t>
            </a:r>
          </a:p>
          <a:p>
            <a:endParaRPr lang="es-MX" dirty="0"/>
          </a:p>
          <a:p>
            <a:pPr marL="285750" indent="-285750">
              <a:buFont typeface="Arial" panose="020B0604020202020204" pitchFamily="34" charset="0"/>
              <a:buChar char="•"/>
            </a:pPr>
            <a:r>
              <a:rPr lang="es-MX" dirty="0"/>
              <a:t>Respuestas ideales: </a:t>
            </a:r>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dirty="0"/>
              <a:t>¿Qué otros diagramas, además del diagrama de clases, crees que pudieran resultarte útiles en el diseño de una solución OO? No</a:t>
            </a:r>
            <a:r>
              <a:rPr lang="es-MX" sz="1200" baseline="0" dirty="0"/>
              <a:t> hay respuestas ideales, dependerá de la apreciación de cada uno.</a:t>
            </a:r>
          </a:p>
          <a:p>
            <a:pPr marL="285750" indent="-285750">
              <a:buFont typeface="Arial" panose="020B0604020202020204" pitchFamily="34" charset="0"/>
              <a:buChar char="•"/>
            </a:pPr>
            <a:r>
              <a:rPr lang="es-MX" sz="1200" dirty="0"/>
              <a:t>¿Cómo consideras que la habilidad de comunicación se manifiesta en las actividades de diseño orientado a objetos?</a:t>
            </a:r>
          </a:p>
          <a:p>
            <a:pPr marL="285750" indent="-285750">
              <a:buFont typeface="Arial" panose="020B0604020202020204" pitchFamily="34" charset="0"/>
              <a:buChar char="•"/>
            </a:pPr>
            <a:r>
              <a:rPr lang="es-MX" sz="1200"/>
              <a:t>¿Dónde consideras que está presente la mentalidad de orientación a futuro aplicada a este tema?</a:t>
            </a:r>
          </a:p>
          <a:p>
            <a:pPr marL="285750" marR="0" indent="-285750" algn="l" defTabSz="91430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MX" sz="1200" dirty="0"/>
          </a:p>
          <a:p>
            <a:pPr marL="0" indent="0">
              <a:buFont typeface="Arial" panose="020B0604020202020204" pitchFamily="34" charset="0"/>
              <a:buNone/>
            </a:pPr>
            <a:endParaRPr lang="es-MX"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dirty="0"/>
              <a:t>.</a:t>
            </a:r>
            <a:endParaRPr lang="es-MX" dirty="0"/>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74</a:t>
            </a:fld>
            <a:endParaRPr lang="en-GB"/>
          </a:p>
        </p:txBody>
      </p:sp>
    </p:spTree>
    <p:extLst>
      <p:ext uri="{BB962C8B-B14F-4D97-AF65-F5344CB8AC3E}">
        <p14:creationId xmlns:p14="http://schemas.microsoft.com/office/powerpoint/2010/main" val="2739963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75</a:t>
            </a:fld>
            <a:endParaRPr lang="en-GB"/>
          </a:p>
        </p:txBody>
      </p:sp>
    </p:spTree>
    <p:extLst>
      <p:ext uri="{BB962C8B-B14F-4D97-AF65-F5344CB8AC3E}">
        <p14:creationId xmlns:p14="http://schemas.microsoft.com/office/powerpoint/2010/main" val="16677150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Tiempo</a:t>
            </a:r>
            <a:r>
              <a:rPr lang="en-US" dirty="0"/>
              <a:t> </a:t>
            </a:r>
            <a:r>
              <a:rPr lang="en-US" dirty="0" err="1"/>
              <a:t>sugerido</a:t>
            </a:r>
            <a:r>
              <a:rPr lang="en-US" dirty="0"/>
              <a:t>: (5 </a:t>
            </a:r>
            <a:r>
              <a:rPr lang="en-US" dirty="0" err="1"/>
              <a:t>minutos</a:t>
            </a:r>
            <a:r>
              <a:rPr lang="en-US" dirty="0"/>
              <a:t>)</a:t>
            </a:r>
          </a:p>
          <a:p>
            <a:endParaRPr lang="en-US" dirty="0"/>
          </a:p>
          <a:p>
            <a:r>
              <a:rPr lang="en-US" dirty="0" err="1"/>
              <a:t>Cómo</a:t>
            </a:r>
            <a:r>
              <a:rPr lang="en-US" dirty="0"/>
              <a:t> </a:t>
            </a:r>
            <a:r>
              <a:rPr lang="en-US" dirty="0" err="1"/>
              <a:t>revisar</a:t>
            </a:r>
            <a:r>
              <a:rPr lang="en-US" dirty="0"/>
              <a:t> </a:t>
            </a:r>
            <a:r>
              <a:rPr lang="en-US" dirty="0" err="1"/>
              <a:t>los</a:t>
            </a:r>
            <a:r>
              <a:rPr lang="en-US" dirty="0"/>
              <a:t> </a:t>
            </a:r>
            <a:r>
              <a:rPr lang="en-US" dirty="0" err="1"/>
              <a:t>objetivos</a:t>
            </a:r>
            <a:r>
              <a:rPr lang="en-US" dirty="0"/>
              <a:t> de </a:t>
            </a:r>
            <a:r>
              <a:rPr lang="en-US" dirty="0" err="1"/>
              <a:t>aprendizaje</a:t>
            </a:r>
            <a:r>
              <a:rPr lang="en-US" dirty="0"/>
              <a:t>: A </a:t>
            </a:r>
            <a:r>
              <a:rPr lang="en-US" dirty="0" err="1"/>
              <a:t>través</a:t>
            </a:r>
            <a:r>
              <a:rPr lang="en-US" dirty="0"/>
              <a:t> de la </a:t>
            </a:r>
            <a:r>
              <a:rPr lang="en-US" dirty="0" err="1"/>
              <a:t>reflexión</a:t>
            </a:r>
            <a:r>
              <a:rPr lang="en-US" dirty="0"/>
              <a:t> de </a:t>
            </a:r>
            <a:r>
              <a:rPr lang="en-US" dirty="0" err="1"/>
              <a:t>cierre</a:t>
            </a:r>
            <a:r>
              <a:rPr lang="en-US" dirty="0"/>
              <a:t>.</a:t>
            </a:r>
          </a:p>
          <a:p>
            <a:endParaRPr lang="en-US" dirty="0"/>
          </a:p>
          <a:p>
            <a:pPr marL="285750" indent="-285750">
              <a:buFont typeface="Arial" panose="020B0604020202020204" pitchFamily="34" charset="0"/>
              <a:buChar char="•"/>
            </a:pPr>
            <a:r>
              <a:rPr lang="es-MX" sz="1200" dirty="0"/>
              <a:t>Describe lo más relevante que aprendiste en relación a este tema.</a:t>
            </a:r>
          </a:p>
          <a:p>
            <a:pPr marL="285750" indent="-285750">
              <a:buFont typeface="Arial" panose="020B0604020202020204" pitchFamily="34" charset="0"/>
              <a:buChar char="•"/>
            </a:pPr>
            <a:r>
              <a:rPr lang="es-MX" sz="1200" dirty="0"/>
              <a:t>Menciona las tres cosas que te gustaron más.</a:t>
            </a:r>
          </a:p>
          <a:p>
            <a:pPr marL="285750" indent="-285750">
              <a:buFont typeface="Arial" panose="020B0604020202020204" pitchFamily="34" charset="0"/>
              <a:buChar char="•"/>
            </a:pPr>
            <a:r>
              <a:rPr lang="es-MX" sz="1200" dirty="0"/>
              <a:t>Menciona las tres cosas que no te gustaron tanto.</a:t>
            </a:r>
          </a:p>
          <a:p>
            <a:endParaRPr lang="en-US" dirty="0"/>
          </a:p>
          <a:p>
            <a:pPr marL="0" marR="0" lvl="0" indent="0" algn="l" defTabSz="914303" rtl="0" eaLnBrk="1" fontAlgn="auto" latinLnBrk="0" hangingPunct="1">
              <a:lnSpc>
                <a:spcPct val="100000"/>
              </a:lnSpc>
              <a:spcBef>
                <a:spcPts val="0"/>
              </a:spcBef>
              <a:spcAft>
                <a:spcPts val="0"/>
              </a:spcAft>
              <a:buClrTx/>
              <a:buSzTx/>
              <a:buFontTx/>
              <a:buNone/>
              <a:tabLst/>
              <a:defRPr/>
            </a:pPr>
            <a:r>
              <a:rPr lang="en-US" dirty="0" err="1"/>
              <a:t>Conexión</a:t>
            </a:r>
            <a:r>
              <a:rPr lang="en-US" dirty="0"/>
              <a:t> a las </a:t>
            </a:r>
            <a:r>
              <a:rPr lang="en-US" dirty="0" err="1"/>
              <a:t>mentalidades</a:t>
            </a:r>
            <a:r>
              <a:rPr lang="en-US" dirty="0"/>
              <a:t> y </a:t>
            </a:r>
            <a:r>
              <a:rPr lang="en-US" dirty="0" err="1"/>
              <a:t>los</a:t>
            </a:r>
            <a:r>
              <a:rPr lang="en-US" dirty="0"/>
              <a:t> </a:t>
            </a:r>
            <a:r>
              <a:rPr lang="en-US" dirty="0" err="1"/>
              <a:t>comportamientos</a:t>
            </a:r>
            <a:r>
              <a:rPr lang="en-US" dirty="0"/>
              <a:t>: </a:t>
            </a:r>
            <a:r>
              <a:rPr lang="en-US" dirty="0" err="1"/>
              <a:t>Comunicación</a:t>
            </a:r>
            <a:r>
              <a:rPr lang="en-US" dirty="0"/>
              <a:t> </a:t>
            </a:r>
            <a:r>
              <a:rPr lang="en-US" dirty="0" err="1"/>
              <a:t>porque</a:t>
            </a:r>
            <a:r>
              <a:rPr lang="en-US" dirty="0"/>
              <a:t> </a:t>
            </a:r>
            <a:r>
              <a:rPr lang="en-US" dirty="0" err="1"/>
              <a:t>será</a:t>
            </a:r>
            <a:r>
              <a:rPr lang="en-US" dirty="0"/>
              <a:t> </a:t>
            </a:r>
            <a:r>
              <a:rPr lang="en-US" dirty="0" err="1"/>
              <a:t>necesaria</a:t>
            </a:r>
            <a:r>
              <a:rPr lang="en-US" dirty="0"/>
              <a:t> la </a:t>
            </a:r>
            <a:r>
              <a:rPr lang="en-US" dirty="0" err="1"/>
              <a:t>paraticipación</a:t>
            </a:r>
            <a:r>
              <a:rPr lang="en-US" dirty="0"/>
              <a:t> y el</a:t>
            </a:r>
            <a:r>
              <a:rPr lang="en-US" baseline="0" dirty="0"/>
              <a:t> </a:t>
            </a:r>
            <a:r>
              <a:rPr lang="en-US" baseline="0" dirty="0" err="1"/>
              <a:t>compartir</a:t>
            </a:r>
            <a:r>
              <a:rPr lang="en-US" baseline="0" dirty="0"/>
              <a:t> con </a:t>
            </a:r>
            <a:r>
              <a:rPr lang="en-US" baseline="0" dirty="0" err="1"/>
              <a:t>otros</a:t>
            </a:r>
            <a:r>
              <a:rPr lang="en-US" baseline="0" dirty="0"/>
              <a:t> y </a:t>
            </a:r>
            <a:r>
              <a:rPr lang="en-US" baseline="0" dirty="0" err="1"/>
              <a:t>Orientación</a:t>
            </a:r>
            <a:r>
              <a:rPr lang="en-US" baseline="0" dirty="0"/>
              <a:t> a </a:t>
            </a:r>
            <a:r>
              <a:rPr lang="en-US" baseline="0" dirty="0" err="1"/>
              <a:t>futuro</a:t>
            </a:r>
            <a:r>
              <a:rPr lang="en-US" baseline="0" dirty="0"/>
              <a:t> </a:t>
            </a:r>
            <a:r>
              <a:rPr lang="en-US" baseline="0" dirty="0" err="1"/>
              <a:t>porque</a:t>
            </a:r>
            <a:r>
              <a:rPr lang="en-US" baseline="0" dirty="0"/>
              <a:t> </a:t>
            </a:r>
            <a:r>
              <a:rPr lang="en-US" baseline="0" dirty="0" err="1"/>
              <a:t>trabajaremos</a:t>
            </a:r>
            <a:r>
              <a:rPr lang="en-US" baseline="0" dirty="0"/>
              <a:t> </a:t>
            </a:r>
            <a:r>
              <a:rPr lang="en-US" baseline="0" dirty="0" err="1"/>
              <a:t>fuertemente</a:t>
            </a:r>
            <a:r>
              <a:rPr lang="en-US" baseline="0" dirty="0"/>
              <a:t> </a:t>
            </a:r>
            <a:r>
              <a:rPr lang="en-US" baseline="0" dirty="0" err="1"/>
              <a:t>en</a:t>
            </a:r>
            <a:r>
              <a:rPr lang="en-US" baseline="0" dirty="0"/>
              <a:t> </a:t>
            </a:r>
            <a:r>
              <a:rPr lang="en-US" baseline="0" dirty="0" err="1"/>
              <a:t>los</a:t>
            </a:r>
            <a:r>
              <a:rPr lang="en-US" baseline="0" dirty="0"/>
              <a:t> </a:t>
            </a:r>
            <a:r>
              <a:rPr lang="en-US" baseline="0" dirty="0" err="1"/>
              <a:t>fundamentos</a:t>
            </a:r>
            <a:r>
              <a:rPr lang="en-US" baseline="0" dirty="0"/>
              <a:t> que </a:t>
            </a:r>
            <a:r>
              <a:rPr lang="en-US" baseline="0" dirty="0" err="1"/>
              <a:t>sustentan</a:t>
            </a:r>
            <a:r>
              <a:rPr lang="en-US" baseline="0" dirty="0"/>
              <a:t> </a:t>
            </a:r>
            <a:r>
              <a:rPr lang="en-US" baseline="0" dirty="0" err="1"/>
              <a:t>los</a:t>
            </a:r>
            <a:r>
              <a:rPr lang="en-US" baseline="0" dirty="0"/>
              <a:t> </a:t>
            </a:r>
            <a:r>
              <a:rPr lang="en-US" baseline="0" dirty="0" err="1"/>
              <a:t>desarrollos</a:t>
            </a:r>
            <a:r>
              <a:rPr lang="en-US" baseline="0" dirty="0"/>
              <a:t> </a:t>
            </a:r>
            <a:r>
              <a:rPr lang="en-US" baseline="0" dirty="0" err="1"/>
              <a:t>Orientados</a:t>
            </a:r>
            <a:r>
              <a:rPr lang="en-US" baseline="0" dirty="0"/>
              <a:t> a </a:t>
            </a:r>
            <a:r>
              <a:rPr lang="en-US" baseline="0" dirty="0" err="1"/>
              <a:t>Objetos</a:t>
            </a:r>
            <a:r>
              <a:rPr lang="en-US" baseline="0" dirty="0"/>
              <a:t> de </a:t>
            </a:r>
            <a:r>
              <a:rPr lang="en-US" baseline="0" dirty="0" err="1"/>
              <a:t>cualquier</a:t>
            </a:r>
            <a:r>
              <a:rPr lang="en-US" baseline="0" dirty="0"/>
              <a:t> </a:t>
            </a:r>
            <a:r>
              <a:rPr lang="en-US" baseline="0" dirty="0" err="1"/>
              <a:t>lenguaje</a:t>
            </a:r>
            <a:r>
              <a:rPr lang="en-US" baseline="0"/>
              <a:t>.</a:t>
            </a:r>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76</a:t>
            </a:fld>
            <a:endParaRPr lang="en-GB"/>
          </a:p>
        </p:txBody>
      </p:sp>
    </p:spTree>
    <p:extLst>
      <p:ext uri="{BB962C8B-B14F-4D97-AF65-F5344CB8AC3E}">
        <p14:creationId xmlns:p14="http://schemas.microsoft.com/office/powerpoint/2010/main" val="192304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03" rtl="0" eaLnBrk="1" fontAlgn="auto" latinLnBrk="0" hangingPunct="1">
              <a:lnSpc>
                <a:spcPct val="100000"/>
              </a:lnSpc>
              <a:spcBef>
                <a:spcPts val="0"/>
              </a:spcBef>
              <a:spcAft>
                <a:spcPts val="0"/>
              </a:spcAft>
              <a:buClrTx/>
              <a:buSzTx/>
              <a:buFontTx/>
              <a:buNone/>
              <a:tabLst/>
              <a:defRPr/>
            </a:pPr>
            <a:r>
              <a:rPr lang="en-US" dirty="0" err="1"/>
              <a:t>Puntos</a:t>
            </a:r>
            <a:r>
              <a:rPr lang="en-US" dirty="0"/>
              <a:t> clave: Que </a:t>
            </a:r>
            <a:r>
              <a:rPr lang="en-US" dirty="0" err="1"/>
              <a:t>los</a:t>
            </a:r>
            <a:r>
              <a:rPr lang="en-US" dirty="0"/>
              <a:t> alumnus </a:t>
            </a:r>
            <a:r>
              <a:rPr lang="en-US" dirty="0" err="1"/>
              <a:t>mencionen</a:t>
            </a:r>
            <a:r>
              <a:rPr lang="en-US" dirty="0"/>
              <a:t> </a:t>
            </a:r>
            <a:r>
              <a:rPr lang="en-US" dirty="0" err="1"/>
              <a:t>todo</a:t>
            </a:r>
            <a:r>
              <a:rPr lang="en-US" dirty="0"/>
              <a:t> lo que </a:t>
            </a:r>
            <a:r>
              <a:rPr lang="en-US" dirty="0" err="1"/>
              <a:t>conozcan</a:t>
            </a:r>
            <a:r>
              <a:rPr lang="en-US" dirty="0"/>
              <a:t> que</a:t>
            </a:r>
            <a:r>
              <a:rPr lang="en-US" baseline="0" dirty="0"/>
              <a:t> </a:t>
            </a:r>
            <a:r>
              <a:rPr lang="en-US" baseline="0" dirty="0" err="1"/>
              <a:t>tenga</a:t>
            </a:r>
            <a:r>
              <a:rPr lang="en-US" baseline="0" dirty="0"/>
              <a:t> un </a:t>
            </a:r>
            <a:r>
              <a:rPr lang="en-US" baseline="0" dirty="0" err="1"/>
              <a:t>enfoque</a:t>
            </a:r>
            <a:r>
              <a:rPr lang="en-US" baseline="0" dirty="0"/>
              <a:t> </a:t>
            </a:r>
            <a:r>
              <a:rPr lang="en-US" baseline="0" dirty="0" err="1"/>
              <a:t>Orientado</a:t>
            </a:r>
            <a:r>
              <a:rPr lang="en-US" baseline="0" dirty="0"/>
              <a:t> a </a:t>
            </a:r>
            <a:r>
              <a:rPr lang="en-US" baseline="0" dirty="0" err="1"/>
              <a:t>Objetos</a:t>
            </a:r>
            <a:r>
              <a:rPr lang="en-US" baseline="0" dirty="0"/>
              <a:t>, y que </a:t>
            </a:r>
            <a:r>
              <a:rPr lang="en-US" baseline="0" dirty="0" err="1"/>
              <a:t>compartan</a:t>
            </a:r>
            <a:r>
              <a:rPr lang="en-US" baseline="0" dirty="0"/>
              <a:t> </a:t>
            </a:r>
            <a:r>
              <a:rPr lang="en-US" baseline="0" dirty="0" err="1"/>
              <a:t>experiencias</a:t>
            </a:r>
            <a:r>
              <a:rPr lang="en-US" baseline="0" dirty="0"/>
              <a:t> previas de </a:t>
            </a:r>
            <a:r>
              <a:rPr lang="en-US" baseline="0" dirty="0" err="1"/>
              <a:t>trabajo</a:t>
            </a:r>
            <a:r>
              <a:rPr lang="en-US" baseline="0" dirty="0"/>
              <a:t> </a:t>
            </a:r>
            <a:r>
              <a:rPr lang="en-US" baseline="0" dirty="0" err="1"/>
              <a:t>en</a:t>
            </a:r>
            <a:r>
              <a:rPr lang="en-US" baseline="0" dirty="0"/>
              <a:t> </a:t>
            </a:r>
            <a:r>
              <a:rPr lang="en-US" baseline="0" dirty="0" err="1"/>
              <a:t>estas</a:t>
            </a:r>
            <a:r>
              <a:rPr lang="en-US" baseline="0" dirty="0"/>
              <a:t> </a:t>
            </a:r>
            <a:r>
              <a:rPr lang="en-US" baseline="0" dirty="0" err="1"/>
              <a:t>plataformas</a:t>
            </a:r>
            <a:r>
              <a:rPr lang="en-US" baseline="0" dirty="0"/>
              <a:t>.</a:t>
            </a:r>
            <a:endParaRPr lang="en-US" dirty="0"/>
          </a:p>
          <a:p>
            <a:endParaRPr lang="es-MX" dirty="0"/>
          </a:p>
        </p:txBody>
      </p:sp>
      <p:sp>
        <p:nvSpPr>
          <p:cNvPr id="4" name="Marcador de número de diapositiva 3"/>
          <p:cNvSpPr>
            <a:spLocks noGrp="1"/>
          </p:cNvSpPr>
          <p:nvPr>
            <p:ph type="sldNum" sz="quarter" idx="10"/>
          </p:nvPr>
        </p:nvSpPr>
        <p:spPr/>
        <p:txBody>
          <a:bodyPr/>
          <a:lstStyle/>
          <a:p>
            <a:fld id="{3CD59CFA-B435-40BA-9094-DD8CE916D64D}" type="slidenum">
              <a:rPr lang="en-GB" smtClean="0"/>
              <a:t>9</a:t>
            </a:fld>
            <a:endParaRPr lang="en-GB"/>
          </a:p>
        </p:txBody>
      </p:sp>
    </p:spTree>
    <p:extLst>
      <p:ext uri="{BB962C8B-B14F-4D97-AF65-F5344CB8AC3E}">
        <p14:creationId xmlns:p14="http://schemas.microsoft.com/office/powerpoint/2010/main" val="1617819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ts val="1200"/>
              <a:buFont typeface="Arial"/>
              <a:buNone/>
            </a:pPr>
            <a:r>
              <a:rPr lang="es-MX" b="0" i="0" u="none" strike="noStrike" cap="none" dirty="0">
                <a:solidFill>
                  <a:schemeClr val="dk1"/>
                </a:solidFill>
                <a:latin typeface="+mn-lt"/>
                <a:ea typeface="Calibri"/>
                <a:cs typeface="Calibri"/>
                <a:sym typeface="Calibri"/>
              </a:rPr>
              <a:t>Preguntas de reflexión y respuestas ideales:</a:t>
            </a:r>
            <a:endParaRPr lang="es-MX" dirty="0"/>
          </a:p>
          <a:p>
            <a:pPr marL="0" marR="0" indent="0" algn="l" defTabSz="914303" rtl="0" eaLnBrk="1" fontAlgn="auto" latinLnBrk="0" hangingPunct="1">
              <a:lnSpc>
                <a:spcPct val="100000"/>
              </a:lnSpc>
              <a:spcBef>
                <a:spcPts val="0"/>
              </a:spcBef>
              <a:spcAft>
                <a:spcPts val="0"/>
              </a:spcAft>
              <a:buClrTx/>
              <a:buSzTx/>
              <a:buFontTx/>
              <a:buNone/>
              <a:tabLst/>
              <a:defRPr/>
            </a:pPr>
            <a:endParaRPr lang="es-MX" sz="1200" dirty="0"/>
          </a:p>
          <a:p>
            <a:pPr marL="0" marR="0" indent="0" algn="l" defTabSz="914303" rtl="0" eaLnBrk="1" fontAlgn="auto" latinLnBrk="0" hangingPunct="1">
              <a:lnSpc>
                <a:spcPct val="100000"/>
              </a:lnSpc>
              <a:spcBef>
                <a:spcPts val="0"/>
              </a:spcBef>
              <a:spcAft>
                <a:spcPts val="0"/>
              </a:spcAft>
              <a:buClrTx/>
              <a:buSzTx/>
              <a:buFontTx/>
              <a:buNone/>
              <a:tabLst/>
              <a:defRPr/>
            </a:pPr>
            <a:r>
              <a:rPr lang="es-MX" sz="1200" dirty="0"/>
              <a:t>¿Cuáles consideras que son las diferencias más importantes en la definición de este </a:t>
            </a:r>
            <a:r>
              <a:rPr lang="es-MX" sz="1200" dirty="0" err="1"/>
              <a:t>pardigma</a:t>
            </a:r>
            <a:r>
              <a:rPr lang="es-MX" sz="1200" dirty="0"/>
              <a:t> contra lo que has realizado previamente en programación estructurada? No</a:t>
            </a:r>
            <a:r>
              <a:rPr lang="es-MX" sz="1200" baseline="0" dirty="0"/>
              <a:t> hay una respuesta ideal, solo se guían las mismas para que tengan sentido.</a:t>
            </a:r>
            <a:endParaRPr lang="es-MX" sz="1200" dirty="0"/>
          </a:p>
          <a:p>
            <a:pPr marL="0" marR="0" indent="0" algn="l" defTabSz="914303"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D59CFA-B435-40BA-9094-DD8CE916D64D}" type="slidenum">
              <a:rPr lang="en-GB" smtClean="0"/>
              <a:t>10</a:t>
            </a:fld>
            <a:endParaRPr lang="en-GB"/>
          </a:p>
        </p:txBody>
      </p:sp>
    </p:spTree>
    <p:extLst>
      <p:ext uri="{BB962C8B-B14F-4D97-AF65-F5344CB8AC3E}">
        <p14:creationId xmlns:p14="http://schemas.microsoft.com/office/powerpoint/2010/main" val="2223767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3" Type="http://schemas.microsoft.com/office/2007/relationships/hdphoto" Target="NULL"/><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jpeg"/><Relationship Id="rId1" Type="http://schemas.openxmlformats.org/officeDocument/2006/relationships/slideMaster" Target="../slideMasters/slideMaster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jpeg"/><Relationship Id="rId1" Type="http://schemas.openxmlformats.org/officeDocument/2006/relationships/slideMaster" Target="../slideMasters/slideMaster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6.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35.jpeg"/></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8.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37.jpe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microsoft.com/office/2007/relationships/hdphoto" Target="../media/hdphoto5.wdp"/><Relationship Id="rId4" Type="http://schemas.openxmlformats.org/officeDocument/2006/relationships/image" Target="../media/image39.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6.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microsoft.com/office/2007/relationships/hdphoto" Target="../media/hdphoto6.wdp"/><Relationship Id="rId4" Type="http://schemas.openxmlformats.org/officeDocument/2006/relationships/image" Target="../media/image42.jpe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microsoft.com/office/2007/relationships/hdphoto" Target="../media/hdphoto7.wdp"/><Relationship Id="rId4"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5.pn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44.jpe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36.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46.png"/></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47.png"/></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9.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9.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50.jpe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Master" Target="../slideMasters/slideMaster7.xml"/><Relationship Id="rId7" Type="http://schemas.openxmlformats.org/officeDocument/2006/relationships/image" Target="../media/image1.emf"/><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8.wdp"/><Relationship Id="rId4" Type="http://schemas.openxmlformats.org/officeDocument/2006/relationships/image" Target="../media/image51.jpeg"/></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52.pn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53.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52.pn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54.png"/></Relationships>
</file>

<file path=ppt/slideLayouts/_rels/slideLayout7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5.jpeg"/><Relationship Id="rId1" Type="http://schemas.openxmlformats.org/officeDocument/2006/relationships/slideMaster" Target="../slideMasters/slideMaster7.xml"/><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tion - WT  - Blank">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2380962"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Tree>
    <p:extLst>
      <p:ext uri="{BB962C8B-B14F-4D97-AF65-F5344CB8AC3E}">
        <p14:creationId xmlns:p14="http://schemas.microsoft.com/office/powerpoint/2010/main" val="123955583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tion - GRN - Centered Title slide">
    <p:bg>
      <p:bgPr>
        <a:solidFill>
          <a:schemeClr val="accent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0" hasCustomPrompt="1"/>
          </p:nvPr>
        </p:nvSpPr>
        <p:spPr>
          <a:xfrm>
            <a:off x="1385725" y="2700958"/>
            <a:ext cx="6413864" cy="835607"/>
          </a:xfrm>
        </p:spPr>
        <p:txBody>
          <a:bodyPr>
            <a:normAutofit/>
          </a:bodyPr>
          <a:lstStyle>
            <a:lvl1pPr marL="0" indent="0" algn="ctr">
              <a:lnSpc>
                <a:spcPct val="100000"/>
              </a:lnSpc>
              <a:spcBef>
                <a:spcPts val="0"/>
              </a:spcBef>
              <a:buNone/>
              <a:defRPr sz="3200" b="1">
                <a:solidFill>
                  <a:schemeClr val="bg1"/>
                </a:solidFill>
              </a:defRPr>
            </a:lvl1pPr>
          </a:lstStyle>
          <a:p>
            <a:pPr lvl="0"/>
            <a:r>
              <a:rPr lang="en-US" dirty="0"/>
              <a:t>Click to edit text</a:t>
            </a:r>
            <a:endParaRPr lang="en-GB" dirty="0"/>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3083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420487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ation - GRN Left Title and Text">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479328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tion - GRN- 4 Steps">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0" y="1"/>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en-GB">
              <a:solidFill>
                <a:prstClr val="white"/>
              </a:solidFill>
            </a:endParaRPr>
          </a:p>
        </p:txBody>
      </p:sp>
      <p:grpSp>
        <p:nvGrpSpPr>
          <p:cNvPr id="6" name="Group 5"/>
          <p:cNvGrpSpPr/>
          <p:nvPr userDrawn="1"/>
        </p:nvGrpSpPr>
        <p:grpSpPr>
          <a:xfrm>
            <a:off x="447401" y="2619101"/>
            <a:ext cx="1619795" cy="1619795"/>
            <a:chOff x="522515" y="2442753"/>
            <a:chExt cx="1619795" cy="1619795"/>
          </a:xfrm>
        </p:grpSpPr>
        <p:sp>
          <p:nvSpPr>
            <p:cNvPr id="2" name="Oval 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extBox 4"/>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1</a:t>
              </a:r>
            </a:p>
          </p:txBody>
        </p:sp>
      </p:grpSp>
      <p:grpSp>
        <p:nvGrpSpPr>
          <p:cNvPr id="8" name="Group 7"/>
          <p:cNvGrpSpPr/>
          <p:nvPr userDrawn="1"/>
        </p:nvGrpSpPr>
        <p:grpSpPr>
          <a:xfrm>
            <a:off x="2664819" y="2619103"/>
            <a:ext cx="1619795" cy="1619795"/>
            <a:chOff x="522515" y="2442753"/>
            <a:chExt cx="1619795" cy="1619795"/>
          </a:xfrm>
        </p:grpSpPr>
        <p:sp>
          <p:nvSpPr>
            <p:cNvPr id="9" name="Oval 8"/>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 name="TextBox 9"/>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2</a:t>
              </a:r>
            </a:p>
          </p:txBody>
        </p:sp>
      </p:grpSp>
      <p:grpSp>
        <p:nvGrpSpPr>
          <p:cNvPr id="11" name="Group 10"/>
          <p:cNvGrpSpPr/>
          <p:nvPr userDrawn="1"/>
        </p:nvGrpSpPr>
        <p:grpSpPr>
          <a:xfrm>
            <a:off x="4911632" y="2619101"/>
            <a:ext cx="1619795" cy="1619795"/>
            <a:chOff x="522515" y="2442753"/>
            <a:chExt cx="1619795" cy="1619795"/>
          </a:xfrm>
        </p:grpSpPr>
        <p:sp>
          <p:nvSpPr>
            <p:cNvPr id="12" name="Oval 1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TextBox 12"/>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3</a:t>
              </a:r>
            </a:p>
          </p:txBody>
        </p:sp>
      </p:grpSp>
      <p:sp>
        <p:nvSpPr>
          <p:cNvPr id="15" name="Text Placeholder 14"/>
          <p:cNvSpPr>
            <a:spLocks noGrp="1"/>
          </p:cNvSpPr>
          <p:nvPr>
            <p:ph type="body" sz="quarter" idx="10" hasCustomPrompt="1"/>
          </p:nvPr>
        </p:nvSpPr>
        <p:spPr>
          <a:xfrm>
            <a:off x="447400" y="4460966"/>
            <a:ext cx="1620000" cy="1129668"/>
          </a:xfrm>
        </p:spPr>
        <p:txBody>
          <a:bodyPr lIns="0" tIns="35996" rIns="0" bIns="35996">
            <a:normAutofit/>
          </a:bodyPr>
          <a:lstStyle>
            <a:lvl1pPr marL="0" indent="0" algn="ctr">
              <a:lnSpc>
                <a:spcPct val="100000"/>
              </a:lnSpc>
              <a:spcBef>
                <a:spcPts val="0"/>
              </a:spcBef>
              <a:buNone/>
              <a:defRPr sz="1200"/>
            </a:lvl1pPr>
          </a:lstStyle>
          <a:p>
            <a:pPr lvl="0"/>
            <a:r>
              <a:rPr lang="en-US" dirty="0"/>
              <a:t>Click to edit text</a:t>
            </a:r>
            <a:endParaRPr lang="en-GB" dirty="0"/>
          </a:p>
        </p:txBody>
      </p:sp>
      <p:sp>
        <p:nvSpPr>
          <p:cNvPr id="16" name="Text Placeholder 14"/>
          <p:cNvSpPr>
            <a:spLocks noGrp="1"/>
          </p:cNvSpPr>
          <p:nvPr>
            <p:ph type="body" sz="quarter" idx="11" hasCustomPrompt="1"/>
          </p:nvPr>
        </p:nvSpPr>
        <p:spPr>
          <a:xfrm>
            <a:off x="2651652"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17" name="Text Placeholder 14"/>
          <p:cNvSpPr>
            <a:spLocks noGrp="1"/>
          </p:cNvSpPr>
          <p:nvPr>
            <p:ph type="body" sz="quarter" idx="12" hasCustomPrompt="1"/>
          </p:nvPr>
        </p:nvSpPr>
        <p:spPr>
          <a:xfrm>
            <a:off x="4911426"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grpSp>
        <p:nvGrpSpPr>
          <p:cNvPr id="19" name="Group 18"/>
          <p:cNvGrpSpPr/>
          <p:nvPr userDrawn="1"/>
        </p:nvGrpSpPr>
        <p:grpSpPr>
          <a:xfrm>
            <a:off x="7132314" y="2619101"/>
            <a:ext cx="1619795" cy="1619795"/>
            <a:chOff x="522515" y="2442753"/>
            <a:chExt cx="1619795" cy="1619795"/>
          </a:xfrm>
        </p:grpSpPr>
        <p:sp>
          <p:nvSpPr>
            <p:cNvPr id="20" name="Oval 19"/>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1" name="TextBox 20"/>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4</a:t>
              </a:r>
            </a:p>
          </p:txBody>
        </p:sp>
      </p:grpSp>
      <p:sp>
        <p:nvSpPr>
          <p:cNvPr id="22" name="Text Placeholder 14"/>
          <p:cNvSpPr>
            <a:spLocks noGrp="1"/>
          </p:cNvSpPr>
          <p:nvPr>
            <p:ph type="body" sz="quarter" idx="14" hasCustomPrompt="1"/>
          </p:nvPr>
        </p:nvSpPr>
        <p:spPr>
          <a:xfrm>
            <a:off x="7132313"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31" name="Text Placeholder 9"/>
          <p:cNvSpPr>
            <a:spLocks noGrp="1"/>
          </p:cNvSpPr>
          <p:nvPr>
            <p:ph type="body" sz="quarter" idx="15" hasCustomPrompt="1"/>
          </p:nvPr>
        </p:nvSpPr>
        <p:spPr>
          <a:xfrm>
            <a:off x="580602" y="413571"/>
            <a:ext cx="248916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32" name="Picture 3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5" name="TextBox 24"/>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7" name="Straight Connector 26"/>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itle 2"/>
          <p:cNvSpPr>
            <a:spLocks noGrp="1"/>
          </p:cNvSpPr>
          <p:nvPr>
            <p:ph type="title"/>
          </p:nvPr>
        </p:nvSpPr>
        <p:spPr>
          <a:xfrm>
            <a:off x="585216" y="1128268"/>
            <a:ext cx="8001000" cy="1627632"/>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3369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ation - BLU Blank">
    <p:bg>
      <p:bgPr>
        <a:solidFill>
          <a:schemeClr val="accent2"/>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65999401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tion - BLU CTR TTL TOP">
    <p:bg>
      <p:bgPr>
        <a:solidFill>
          <a:schemeClr val="accent2"/>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503792"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a:xfrm>
            <a:off x="585216" y="914399"/>
            <a:ext cx="8023215" cy="1627632"/>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82074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ation - BLU - Centered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1622779"/>
            <a:ext cx="8001000" cy="1627632"/>
          </a:xfrm>
        </p:spPr>
        <p:txBody>
          <a:bodyPr>
            <a:normAutofit/>
          </a:bodyPr>
          <a:lstStyle>
            <a:lvl1pPr algn="ctr">
              <a:defRPr sz="3200">
                <a:solidFill>
                  <a:schemeClr val="bg1"/>
                </a:solidFill>
              </a:defRPr>
            </a:lvl1pPr>
          </a:lstStyle>
          <a:p>
            <a:r>
              <a:rPr lang="en-US" dirty="0"/>
              <a:t>Click to edit Master title style</a:t>
            </a:r>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8542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41538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ation - BLU Left Title and Text">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53108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itle 2"/>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96118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eneration - BLU- 4 Steps">
    <p:bg>
      <p:bgPr>
        <a:solidFill>
          <a:schemeClr val="accent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47401" y="2619101"/>
            <a:ext cx="1619795" cy="1619795"/>
            <a:chOff x="522515" y="2442753"/>
            <a:chExt cx="1619795" cy="1619795"/>
          </a:xfrm>
        </p:grpSpPr>
        <p:sp>
          <p:nvSpPr>
            <p:cNvPr id="2" name="Oval 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TextBox 4"/>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1</a:t>
              </a:r>
            </a:p>
          </p:txBody>
        </p:sp>
      </p:grpSp>
      <p:grpSp>
        <p:nvGrpSpPr>
          <p:cNvPr id="8" name="Group 7"/>
          <p:cNvGrpSpPr/>
          <p:nvPr userDrawn="1"/>
        </p:nvGrpSpPr>
        <p:grpSpPr>
          <a:xfrm>
            <a:off x="2664819" y="2619103"/>
            <a:ext cx="1619795" cy="1619795"/>
            <a:chOff x="522515" y="2442753"/>
            <a:chExt cx="1619795" cy="1619795"/>
          </a:xfrm>
        </p:grpSpPr>
        <p:sp>
          <p:nvSpPr>
            <p:cNvPr id="9" name="Oval 8"/>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 name="TextBox 9"/>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2</a:t>
              </a:r>
            </a:p>
          </p:txBody>
        </p:sp>
      </p:grpSp>
      <p:grpSp>
        <p:nvGrpSpPr>
          <p:cNvPr id="11" name="Group 10"/>
          <p:cNvGrpSpPr/>
          <p:nvPr userDrawn="1"/>
        </p:nvGrpSpPr>
        <p:grpSpPr>
          <a:xfrm>
            <a:off x="4911632" y="2619101"/>
            <a:ext cx="1619795" cy="1619795"/>
            <a:chOff x="522515" y="2442753"/>
            <a:chExt cx="1619795" cy="1619795"/>
          </a:xfrm>
        </p:grpSpPr>
        <p:sp>
          <p:nvSpPr>
            <p:cNvPr id="12" name="Oval 11"/>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TextBox 12"/>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3</a:t>
              </a:r>
            </a:p>
          </p:txBody>
        </p:sp>
      </p:grpSp>
      <p:sp>
        <p:nvSpPr>
          <p:cNvPr id="15" name="Text Placeholder 14"/>
          <p:cNvSpPr>
            <a:spLocks noGrp="1"/>
          </p:cNvSpPr>
          <p:nvPr>
            <p:ph type="body" sz="quarter" idx="10" hasCustomPrompt="1"/>
          </p:nvPr>
        </p:nvSpPr>
        <p:spPr>
          <a:xfrm>
            <a:off x="447400" y="4460966"/>
            <a:ext cx="1620000" cy="1129668"/>
          </a:xfrm>
        </p:spPr>
        <p:txBody>
          <a:bodyPr lIns="0" tIns="35996" rIns="0" bIns="35996">
            <a:normAutofit/>
          </a:bodyPr>
          <a:lstStyle>
            <a:lvl1pPr marL="0" indent="0" algn="ctr">
              <a:lnSpc>
                <a:spcPct val="100000"/>
              </a:lnSpc>
              <a:spcBef>
                <a:spcPts val="0"/>
              </a:spcBef>
              <a:buNone/>
              <a:defRPr sz="1200"/>
            </a:lvl1pPr>
          </a:lstStyle>
          <a:p>
            <a:pPr lvl="0"/>
            <a:r>
              <a:rPr lang="en-US" dirty="0"/>
              <a:t>Click to edit text</a:t>
            </a:r>
            <a:endParaRPr lang="en-GB" dirty="0"/>
          </a:p>
        </p:txBody>
      </p:sp>
      <p:sp>
        <p:nvSpPr>
          <p:cNvPr id="16" name="Text Placeholder 14"/>
          <p:cNvSpPr>
            <a:spLocks noGrp="1"/>
          </p:cNvSpPr>
          <p:nvPr>
            <p:ph type="body" sz="quarter" idx="11" hasCustomPrompt="1"/>
          </p:nvPr>
        </p:nvSpPr>
        <p:spPr>
          <a:xfrm>
            <a:off x="2651652"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17" name="Text Placeholder 14"/>
          <p:cNvSpPr>
            <a:spLocks noGrp="1"/>
          </p:cNvSpPr>
          <p:nvPr>
            <p:ph type="body" sz="quarter" idx="12" hasCustomPrompt="1"/>
          </p:nvPr>
        </p:nvSpPr>
        <p:spPr>
          <a:xfrm>
            <a:off x="4911426"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grpSp>
        <p:nvGrpSpPr>
          <p:cNvPr id="19" name="Group 18"/>
          <p:cNvGrpSpPr/>
          <p:nvPr userDrawn="1"/>
        </p:nvGrpSpPr>
        <p:grpSpPr>
          <a:xfrm>
            <a:off x="7132314" y="2619101"/>
            <a:ext cx="1619795" cy="1619795"/>
            <a:chOff x="522515" y="2442753"/>
            <a:chExt cx="1619795" cy="1619795"/>
          </a:xfrm>
        </p:grpSpPr>
        <p:sp>
          <p:nvSpPr>
            <p:cNvPr id="20" name="Oval 19"/>
            <p:cNvSpPr/>
            <p:nvPr userDrawn="1"/>
          </p:nvSpPr>
          <p:spPr>
            <a:xfrm>
              <a:off x="522515" y="2442753"/>
              <a:ext cx="1619795" cy="1619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1" name="TextBox 20"/>
            <p:cNvSpPr txBox="1"/>
            <p:nvPr userDrawn="1"/>
          </p:nvSpPr>
          <p:spPr>
            <a:xfrm>
              <a:off x="927463" y="2590930"/>
              <a:ext cx="783772" cy="1323439"/>
            </a:xfrm>
            <a:prstGeom prst="rect">
              <a:avLst/>
            </a:prstGeom>
            <a:noFill/>
          </p:spPr>
          <p:txBody>
            <a:bodyPr wrap="square" rtlCol="0">
              <a:spAutoFit/>
            </a:bodyPr>
            <a:lstStyle/>
            <a:p>
              <a:pPr algn="ctr"/>
              <a:r>
                <a:rPr lang="en-GB" sz="8000" b="1" dirty="0">
                  <a:solidFill>
                    <a:srgbClr val="333333"/>
                  </a:solidFill>
                  <a:latin typeface="Arial Narrow" panose="020B0606020202030204" pitchFamily="34" charset="0"/>
                </a:rPr>
                <a:t>4</a:t>
              </a:r>
            </a:p>
          </p:txBody>
        </p:sp>
      </p:grpSp>
      <p:sp>
        <p:nvSpPr>
          <p:cNvPr id="22" name="Text Placeholder 14"/>
          <p:cNvSpPr>
            <a:spLocks noGrp="1"/>
          </p:cNvSpPr>
          <p:nvPr>
            <p:ph type="body" sz="quarter" idx="14" hasCustomPrompt="1"/>
          </p:nvPr>
        </p:nvSpPr>
        <p:spPr>
          <a:xfrm>
            <a:off x="7132313" y="4460966"/>
            <a:ext cx="1620000" cy="1129668"/>
          </a:xfrm>
        </p:spPr>
        <p:txBody>
          <a:bodyPr lIns="0" tIns="35996" rIns="0" bIns="35996">
            <a:normAutofit/>
          </a:bodyPr>
          <a:lstStyle>
            <a:lvl1pPr marL="0" indent="0" algn="ctr">
              <a:spcBef>
                <a:spcPts val="0"/>
              </a:spcBef>
              <a:buNone/>
              <a:defRPr sz="1200"/>
            </a:lvl1pPr>
          </a:lstStyle>
          <a:p>
            <a:pPr lvl="0"/>
            <a:r>
              <a:rPr lang="en-US" dirty="0"/>
              <a:t>Click to edit text</a:t>
            </a:r>
            <a:endParaRPr lang="en-GB" dirty="0"/>
          </a:p>
        </p:txBody>
      </p:sp>
      <p:sp>
        <p:nvSpPr>
          <p:cNvPr id="31" name="Text Placeholder 9"/>
          <p:cNvSpPr>
            <a:spLocks noGrp="1"/>
          </p:cNvSpPr>
          <p:nvPr>
            <p:ph type="body" sz="quarter" idx="15" hasCustomPrompt="1"/>
          </p:nvPr>
        </p:nvSpPr>
        <p:spPr>
          <a:xfrm>
            <a:off x="580602" y="413571"/>
            <a:ext cx="208421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32" name="Picture 3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5" name="TextBox 24"/>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7" name="Straight Connector 26"/>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itle 2"/>
          <p:cNvSpPr>
            <a:spLocks noGrp="1"/>
          </p:cNvSpPr>
          <p:nvPr>
            <p:ph type="title"/>
          </p:nvPr>
        </p:nvSpPr>
        <p:spPr>
          <a:xfrm>
            <a:off x="585216" y="1128268"/>
            <a:ext cx="8001000" cy="1627632"/>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44405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ation - OR Blank">
    <p:bg>
      <p:bgPr>
        <a:solidFill>
          <a:srgbClr val="FF9933"/>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3036055"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424133544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ation - OR CTR TTL TOP">
    <p:bg>
      <p:bgPr>
        <a:solidFill>
          <a:srgbClr val="FF993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462849"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881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tion - WT  TTL TOP">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0" name="Text Placeholder 9"/>
          <p:cNvSpPr>
            <a:spLocks noGrp="1"/>
          </p:cNvSpPr>
          <p:nvPr>
            <p:ph type="body" sz="quarter" idx="15" hasCustomPrompt="1"/>
          </p:nvPr>
        </p:nvSpPr>
        <p:spPr>
          <a:xfrm>
            <a:off x="580602" y="413571"/>
            <a:ext cx="2230837"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6" name="TextBox 15"/>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7" name="Straight Connector 16"/>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
        <p:nvSpPr>
          <p:cNvPr id="5" name="Title 4"/>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812843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ation - OR - Centered Title slide">
    <p:bg>
      <p:bgPr>
        <a:solidFill>
          <a:srgbClr val="FF9933"/>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58132"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a:xfrm>
            <a:off x="585216" y="2638997"/>
            <a:ext cx="8001000" cy="1627632"/>
          </a:xfrm>
        </p:spPr>
        <p:txBody>
          <a:bodyPr>
            <a:normAutofit/>
          </a:bodyP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9548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ation - OR Left Title and Text">
    <p:bg>
      <p:bgPr>
        <a:solidFill>
          <a:srgbClr val="FF9933"/>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203541"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p:txBody>
          <a:bodyPr>
            <a:normAutofit/>
          </a:bodyPr>
          <a:lstStyle>
            <a:lvl1pP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05664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ation - DK BLU CTR BLANK">
    <p:bg>
      <p:bgPr>
        <a:solidFill>
          <a:srgbClr val="064B9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36731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228649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tion - DK BLU CTR TTL TOP">
    <p:bg>
      <p:bgPr>
        <a:solidFill>
          <a:srgbClr val="064B93"/>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394610"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2284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eneration - DK BLU - Centered Title slide">
    <p:bg>
      <p:bgPr>
        <a:solidFill>
          <a:srgbClr val="064B9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688608"/>
            <a:ext cx="8001000" cy="1627632"/>
          </a:xfrm>
        </p:spPr>
        <p:txBody>
          <a:bodyPr>
            <a:normAutofit/>
          </a:bodyPr>
          <a:lstStyle>
            <a:lvl1pPr algn="ctr">
              <a:defRPr sz="3200">
                <a:solidFill>
                  <a:schemeClr val="bg1"/>
                </a:solidFill>
              </a:defRPr>
            </a:lvl1pPr>
          </a:lstStyle>
          <a:p>
            <a:r>
              <a:rPr lang="en-US" dirty="0"/>
              <a:t>Click to edit Master title style</a:t>
            </a:r>
          </a:p>
        </p:txBody>
      </p:sp>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bg1"/>
                </a:solidFill>
              </a:defRPr>
            </a:lvl1pPr>
          </a:lstStyle>
          <a:p>
            <a:pPr lvl="0"/>
            <a:r>
              <a:rPr lang="en-US" dirty="0"/>
              <a:t>Click to edit text</a:t>
            </a:r>
            <a:endParaRPr lang="en-GB" dirty="0"/>
          </a:p>
        </p:txBody>
      </p:sp>
      <p:sp>
        <p:nvSpPr>
          <p:cNvPr id="14" name="Text Placeholder 9"/>
          <p:cNvSpPr>
            <a:spLocks noGrp="1"/>
          </p:cNvSpPr>
          <p:nvPr>
            <p:ph type="body" sz="quarter" idx="15" hasCustomPrompt="1"/>
          </p:nvPr>
        </p:nvSpPr>
        <p:spPr>
          <a:xfrm>
            <a:off x="580602" y="413571"/>
            <a:ext cx="2285428"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TextBox 9"/>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3427170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eneration - DK BLU Left Title and Text">
    <p:bg>
      <p:bgPr>
        <a:solidFill>
          <a:srgbClr val="064B93"/>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300648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669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85216" y="914399"/>
            <a:ext cx="8001000" cy="1015655"/>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22959" y="1845734"/>
            <a:ext cx="7543801" cy="4023360"/>
          </a:xfrm>
          <a:prstGeom prst="rect">
            <a:avLst/>
          </a:prstGeom>
        </p:spPr>
        <p:txBody>
          <a:bodyPr>
            <a:normAutofit/>
          </a:bodyPr>
          <a:lstStyle>
            <a:lvl1pPr>
              <a:defRPr lang="es-ES" sz="2400" dirty="0" smtClean="0">
                <a:latin typeface="Eurostile LT Std" panose="020B0504020202050204" pitchFamily="34" charset="0"/>
                <a:cs typeface="Segoe UI" panose="020B0502040204020203" pitchFamily="34" charset="0"/>
              </a:defRPr>
            </a:lvl1pPr>
            <a:lvl2pPr>
              <a:defRPr lang="es-ES" sz="2000" dirty="0" smtClean="0">
                <a:latin typeface="Eurostile LT Std" panose="020B0504020202050204" pitchFamily="34" charset="0"/>
                <a:cs typeface="Segoe UI" panose="020B0502040204020203" pitchFamily="34" charset="0"/>
              </a:defRPr>
            </a:lvl2pPr>
            <a:lvl3pPr>
              <a:defRPr lang="es-ES" sz="1800" dirty="0" smtClean="0">
                <a:latin typeface="Eurostile LT Std" panose="020B0504020202050204" pitchFamily="34" charset="0"/>
                <a:cs typeface="Segoe UI" panose="020B0502040204020203" pitchFamily="34" charset="0"/>
              </a:defRPr>
            </a:lvl3pPr>
            <a:lvl4pPr>
              <a:defRPr lang="es-ES" sz="1600" dirty="0" smtClean="0">
                <a:latin typeface="Eurostile LT Std" panose="020B0504020202050204" pitchFamily="34" charset="0"/>
                <a:cs typeface="Segoe UI" panose="020B0502040204020203" pitchFamily="34" charset="0"/>
              </a:defRPr>
            </a:lvl4pPr>
            <a:lvl5pPr>
              <a:defRPr lang="en-US" sz="1400" dirty="0">
                <a:latin typeface="Eurostile LT Std" panose="020B0504020202050204" pitchFamily="34" charset="0"/>
                <a:cs typeface="Segoe UI" panose="020B0502040204020203" pitchFamily="34" charset="0"/>
              </a:defRPr>
            </a:lvl5pPr>
          </a:lstStyle>
          <a:p>
            <a:pPr lvl="0">
              <a:buSzPct val="115000"/>
              <a:buFontTx/>
              <a:buBlip>
                <a:blip r:embed="rId2"/>
              </a:buBlip>
            </a:pPr>
            <a:r>
              <a:rPr lang="es-ES" dirty="0"/>
              <a:t>Haga clic para modificar el estilo de texto del patrón</a:t>
            </a:r>
          </a:p>
          <a:p>
            <a:pPr lvl="1">
              <a:buSzPct val="70000"/>
              <a:buFontTx/>
              <a:buBlip>
                <a:blip r:embed="rId3"/>
              </a:buBlip>
            </a:pPr>
            <a:r>
              <a:rPr lang="es-ES" dirty="0"/>
              <a:t>Segundo nivel</a:t>
            </a:r>
          </a:p>
          <a:p>
            <a:pPr lvl="2">
              <a:buSzPct val="70000"/>
              <a:buFontTx/>
              <a:buBlip>
                <a:blip r:embed="rId3"/>
              </a:buBlip>
            </a:pPr>
            <a:r>
              <a:rPr lang="es-ES" dirty="0"/>
              <a:t>Tercer nivel</a:t>
            </a:r>
          </a:p>
          <a:p>
            <a:pPr lvl="3">
              <a:buSzPct val="70000"/>
              <a:buFontTx/>
              <a:buBlip>
                <a:blip r:embed="rId3"/>
              </a:buBlip>
            </a:pPr>
            <a:r>
              <a:rPr lang="es-ES" dirty="0"/>
              <a:t>Cuarto nivel</a:t>
            </a:r>
          </a:p>
          <a:p>
            <a:pPr lvl="4">
              <a:buSzPct val="70000"/>
              <a:buFontTx/>
              <a:buBlip>
                <a:blip r:embed="rId3"/>
              </a:buBlip>
            </a:pPr>
            <a:r>
              <a:rPr lang="es-ES" dirty="0"/>
              <a:t>Quinto nivel</a:t>
            </a:r>
            <a:endParaRPr lang="en-US" dirty="0"/>
          </a:p>
        </p:txBody>
      </p:sp>
      <p:sp>
        <p:nvSpPr>
          <p:cNvPr id="4" name="Date Placeholder 3"/>
          <p:cNvSpPr>
            <a:spLocks noGrp="1"/>
          </p:cNvSpPr>
          <p:nvPr>
            <p:ph type="dt" sz="half" idx="10"/>
          </p:nvPr>
        </p:nvSpPr>
        <p:spPr>
          <a:xfrm>
            <a:off x="822963" y="6459786"/>
            <a:ext cx="1854203" cy="365125"/>
          </a:xfrm>
          <a:prstGeom prst="rect">
            <a:avLst/>
          </a:prstGeom>
        </p:spPr>
        <p:txBody>
          <a:bodyPr/>
          <a:lstStyle/>
          <a:p>
            <a:fld id="{C764DE79-268F-4C1A-8933-263129D2AF90}" type="datetimeFigureOut">
              <a:rPr lang="en-US" smtClean="0">
                <a:solidFill>
                  <a:prstClr val="black"/>
                </a:solidFill>
              </a:rPr>
              <a:pPr/>
              <a:t>2/5/2018</a:t>
            </a:fld>
            <a:endParaRPr lang="en-US" dirty="0">
              <a:solidFill>
                <a:prstClr val="black"/>
              </a:solidFill>
            </a:endParaRPr>
          </a:p>
        </p:txBody>
      </p:sp>
      <p:sp>
        <p:nvSpPr>
          <p:cNvPr id="5" name="Footer Placeholder 4"/>
          <p:cNvSpPr>
            <a:spLocks noGrp="1"/>
          </p:cNvSpPr>
          <p:nvPr>
            <p:ph type="ftr" sz="quarter" idx="11"/>
          </p:nvPr>
        </p:nvSpPr>
        <p:spPr>
          <a:xfrm>
            <a:off x="2764641" y="6459786"/>
            <a:ext cx="3617103"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7425346" y="6459786"/>
            <a:ext cx="984019" cy="365125"/>
          </a:xfrm>
          <a:prstGeom prst="rect">
            <a:avLst/>
          </a:prstGeom>
        </p:spPr>
        <p:txBody>
          <a:bodyPr/>
          <a:lstStyle/>
          <a:p>
            <a:fld id="{48F63A3B-78C7-47BE-AE5E-E10140E04643}"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898958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585216" y="914399"/>
            <a:ext cx="8001000" cy="1015655"/>
          </a:xfrm>
        </p:spPr>
        <p:txBody>
          <a:bodyPr/>
          <a:lstStyle/>
          <a:p>
            <a:r>
              <a:rPr lang="es-ES" dirty="0"/>
              <a:t>Haga clic para modificar el estilo de título del patrón</a:t>
            </a:r>
          </a:p>
        </p:txBody>
      </p:sp>
      <p:sp>
        <p:nvSpPr>
          <p:cNvPr id="10" name="11 Marcador de texto"/>
          <p:cNvSpPr>
            <a:spLocks noGrp="1"/>
          </p:cNvSpPr>
          <p:nvPr>
            <p:ph type="body" sz="quarter" idx="13"/>
          </p:nvPr>
        </p:nvSpPr>
        <p:spPr>
          <a:xfrm>
            <a:off x="246577" y="1268761"/>
            <a:ext cx="8667491" cy="5184576"/>
          </a:xfrm>
          <a:prstGeom prst="rect">
            <a:avLst/>
          </a:prstGeom>
        </p:spPr>
        <p:txBody>
          <a:bodyPr>
            <a:normAutofit/>
          </a:bodyPr>
          <a:lstStyle>
            <a:lvl1pPr>
              <a:buSzPct val="115000"/>
              <a:buFontTx/>
              <a:buBlip>
                <a:blip r:embed="rId2"/>
              </a:buBlip>
              <a:defRPr sz="2000">
                <a:latin typeface="Eurostile LT Std" panose="020B0504020202050204" pitchFamily="34" charset="0"/>
                <a:cs typeface="Segoe UI" panose="020B0502040204020203" pitchFamily="34" charset="0"/>
              </a:defRPr>
            </a:lvl1pPr>
            <a:lvl2pPr>
              <a:buSzPct val="70000"/>
              <a:buFontTx/>
              <a:buBlip>
                <a:blip r:embed="rId3"/>
              </a:buBlip>
              <a:defRPr sz="1800">
                <a:latin typeface="Eurostile LT Std" panose="020B0504020202050204" pitchFamily="34" charset="0"/>
                <a:cs typeface="Segoe UI" panose="020B0502040204020203" pitchFamily="34" charset="0"/>
              </a:defRPr>
            </a:lvl2pPr>
            <a:lvl3pPr>
              <a:buSzPct val="70000"/>
              <a:buFontTx/>
              <a:buBlip>
                <a:blip r:embed="rId3"/>
              </a:buBlip>
              <a:defRPr sz="1600">
                <a:latin typeface="Eurostile LT Std" panose="020B0504020202050204" pitchFamily="34" charset="0"/>
                <a:cs typeface="Segoe UI" panose="020B0502040204020203" pitchFamily="34" charset="0"/>
              </a:defRPr>
            </a:lvl3pPr>
            <a:lvl4pPr>
              <a:buSzPct val="70000"/>
              <a:buFontTx/>
              <a:buBlip>
                <a:blip r:embed="rId3"/>
              </a:buBlip>
              <a:defRPr sz="1400">
                <a:latin typeface="Eurostile LT Std" panose="020B0504020202050204" pitchFamily="34" charset="0"/>
                <a:cs typeface="Segoe UI" panose="020B0502040204020203" pitchFamily="34" charset="0"/>
              </a:defRPr>
            </a:lvl4pPr>
            <a:lvl5pPr>
              <a:buSzPct val="70000"/>
              <a:buFontTx/>
              <a:buBlip>
                <a:blip r:embed="rId3"/>
              </a:buBlip>
              <a:defRPr sz="1200">
                <a:latin typeface="Eurostile LT Std" panose="020B0504020202050204" pitchFamily="34" charset="0"/>
                <a:cs typeface="Segoe UI" panose="020B0502040204020203" pitchFamily="34" charset="0"/>
              </a:defRPr>
            </a:lvl5pPr>
          </a:lstStyle>
          <a:p>
            <a:pPr lvl="0"/>
            <a:r>
              <a:rPr lang="es-ES" noProof="0" dirty="0"/>
              <a:t>Haga clic para modificar el estilo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Tree>
    <p:extLst>
      <p:ext uri="{BB962C8B-B14F-4D97-AF65-F5344CB8AC3E}">
        <p14:creationId xmlns:p14="http://schemas.microsoft.com/office/powerpoint/2010/main" val="4278824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lide clásica solo título">
    <p:spTree>
      <p:nvGrpSpPr>
        <p:cNvPr id="1" name=""/>
        <p:cNvGrpSpPr/>
        <p:nvPr/>
      </p:nvGrpSpPr>
      <p:grpSpPr>
        <a:xfrm>
          <a:off x="0" y="0"/>
          <a:ext cx="0" cy="0"/>
          <a:chOff x="0" y="0"/>
          <a:chExt cx="0" cy="0"/>
        </a:xfrm>
      </p:grpSpPr>
      <p:pic>
        <p:nvPicPr>
          <p:cNvPr id="5" name="Picture 2" descr="Image result for software lab icon"/>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67575" y="614987"/>
            <a:ext cx="724905" cy="724737"/>
          </a:xfrm>
          <a:prstGeom prst="rect">
            <a:avLst/>
          </a:prstGeom>
          <a:noFill/>
          <a:extLst>
            <a:ext uri="{909E8E84-426E-40DD-AFC4-6F175D3DCCD1}">
              <a14:hiddenFill xmlns:a14="http://schemas.microsoft.com/office/drawing/2010/main">
                <a:solidFill>
                  <a:srgbClr val="FFFFFF"/>
                </a:solidFill>
              </a14:hiddenFill>
            </a:ext>
          </a:extLst>
        </p:spPr>
      </p:pic>
      <p:sp>
        <p:nvSpPr>
          <p:cNvPr id="6" name="11 Marcador de texto"/>
          <p:cNvSpPr>
            <a:spLocks noGrp="1"/>
          </p:cNvSpPr>
          <p:nvPr>
            <p:ph type="body" sz="quarter" idx="13"/>
          </p:nvPr>
        </p:nvSpPr>
        <p:spPr>
          <a:xfrm>
            <a:off x="246577" y="1268761"/>
            <a:ext cx="8667491" cy="5184576"/>
          </a:xfrm>
          <a:prstGeom prst="rect">
            <a:avLst/>
          </a:prstGeom>
        </p:spPr>
        <p:txBody>
          <a:bodyPr>
            <a:normAutofit/>
          </a:bodyPr>
          <a:lstStyle>
            <a:lvl1pPr>
              <a:buSzPct val="115000"/>
              <a:buFontTx/>
              <a:buBlip>
                <a:blip r:embed="rId3"/>
              </a:buBlip>
              <a:defRPr sz="2400">
                <a:latin typeface="Eurostile LT Std" panose="020B0504020202050204" pitchFamily="34" charset="0"/>
                <a:cs typeface="Segoe UI" panose="020B0502040204020203" pitchFamily="34" charset="0"/>
              </a:defRPr>
            </a:lvl1pPr>
            <a:lvl2pPr>
              <a:buSzPct val="70000"/>
              <a:buFontTx/>
              <a:buBlip>
                <a:blip r:embed="rId4"/>
              </a:buBlip>
              <a:defRPr sz="2000">
                <a:latin typeface="Eurostile LT Std" panose="020B0504020202050204" pitchFamily="34" charset="0"/>
                <a:cs typeface="Segoe UI" panose="020B0502040204020203" pitchFamily="34" charset="0"/>
              </a:defRPr>
            </a:lvl2pPr>
            <a:lvl3pPr>
              <a:buSzPct val="70000"/>
              <a:buFontTx/>
              <a:buBlip>
                <a:blip r:embed="rId4"/>
              </a:buBlip>
              <a:defRPr sz="1800">
                <a:latin typeface="Eurostile LT Std" panose="020B0504020202050204" pitchFamily="34" charset="0"/>
                <a:cs typeface="Segoe UI" panose="020B0502040204020203" pitchFamily="34" charset="0"/>
              </a:defRPr>
            </a:lvl3pPr>
            <a:lvl4pPr>
              <a:buSzPct val="70000"/>
              <a:buFontTx/>
              <a:buBlip>
                <a:blip r:embed="rId4"/>
              </a:buBlip>
              <a:defRPr sz="1600">
                <a:latin typeface="Eurostile LT Std" panose="020B0504020202050204" pitchFamily="34" charset="0"/>
                <a:cs typeface="Segoe UI" panose="020B0502040204020203" pitchFamily="34" charset="0"/>
              </a:defRPr>
            </a:lvl4pPr>
            <a:lvl5pPr>
              <a:buSzPct val="70000"/>
              <a:buFontTx/>
              <a:buBlip>
                <a:blip r:embed="rId4"/>
              </a:buBlip>
              <a:defRPr sz="1400">
                <a:latin typeface="Eurostile LT Std" panose="020B0504020202050204" pitchFamily="34" charset="0"/>
                <a:cs typeface="Segoe UI" panose="020B0502040204020203" pitchFamily="34" charset="0"/>
              </a:defRPr>
            </a:lvl5pPr>
          </a:lstStyle>
          <a:p>
            <a:pPr lvl="0"/>
            <a:r>
              <a:rPr lang="es-ES" noProof="0" dirty="0"/>
              <a:t>Haga clic para modificar el estilo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7" name="1 Título"/>
          <p:cNvSpPr>
            <a:spLocks noGrp="1"/>
          </p:cNvSpPr>
          <p:nvPr>
            <p:ph type="title"/>
          </p:nvPr>
        </p:nvSpPr>
        <p:spPr>
          <a:xfrm>
            <a:off x="251522" y="485801"/>
            <a:ext cx="8662547" cy="1015655"/>
          </a:xfrm>
        </p:spPr>
        <p:txBody>
          <a:bodyPr/>
          <a:lstStyle/>
          <a:p>
            <a:r>
              <a:rPr lang="es-ES" dirty="0"/>
              <a:t>Haga clic para modificar el estilo de título del patrón</a:t>
            </a:r>
          </a:p>
        </p:txBody>
      </p:sp>
    </p:spTree>
    <p:extLst>
      <p:ext uri="{BB962C8B-B14F-4D97-AF65-F5344CB8AC3E}">
        <p14:creationId xmlns:p14="http://schemas.microsoft.com/office/powerpoint/2010/main" val="216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tion - WT   - Centered Title slide">
    <p:bg>
      <p:bgPr>
        <a:solidFill>
          <a:schemeClr val="bg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1" hasCustomPrompt="1"/>
          </p:nvPr>
        </p:nvSpPr>
        <p:spPr>
          <a:xfrm>
            <a:off x="1789611" y="3553165"/>
            <a:ext cx="5564778" cy="1136401"/>
          </a:xfrm>
        </p:spPr>
        <p:txBody>
          <a:bodyPr>
            <a:normAutofit/>
          </a:bodyPr>
          <a:lstStyle>
            <a:lvl1pPr marL="0" indent="0" algn="ctr">
              <a:lnSpc>
                <a:spcPct val="100000"/>
              </a:lnSpc>
              <a:spcBef>
                <a:spcPts val="0"/>
              </a:spcBef>
              <a:buNone/>
              <a:defRPr sz="2400" b="0">
                <a:solidFill>
                  <a:schemeClr val="tx1"/>
                </a:solidFill>
              </a:defRPr>
            </a:lvl1pPr>
          </a:lstStyle>
          <a:p>
            <a:pPr lvl="0"/>
            <a:r>
              <a:rPr lang="en-US" dirty="0"/>
              <a:t>Click to edit text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1" name="Text Placeholder 9"/>
          <p:cNvSpPr>
            <a:spLocks noGrp="1"/>
          </p:cNvSpPr>
          <p:nvPr>
            <p:ph type="body" sz="quarter" idx="15" hasCustomPrompt="1"/>
          </p:nvPr>
        </p:nvSpPr>
        <p:spPr>
          <a:xfrm>
            <a:off x="580602" y="413571"/>
            <a:ext cx="2778424"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8" name="TextBox 1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9" name="Straight Connector 18"/>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
        <p:nvSpPr>
          <p:cNvPr id="2" name="Title 1"/>
          <p:cNvSpPr>
            <a:spLocks noGrp="1"/>
          </p:cNvSpPr>
          <p:nvPr>
            <p:ph type="title"/>
          </p:nvPr>
        </p:nvSpPr>
        <p:spPr>
          <a:xfrm>
            <a:off x="585216" y="2700958"/>
            <a:ext cx="8001000" cy="1627632"/>
          </a:xfrm>
        </p:spPr>
        <p:txBody>
          <a:bodyPr>
            <a:normAutofit/>
          </a:bodyPr>
          <a:lstStyle>
            <a:lvl1pPr algn="ctr">
              <a:defRPr sz="3200"/>
            </a:lvl1pPr>
          </a:lstStyle>
          <a:p>
            <a:r>
              <a:rPr lang="en-US" dirty="0"/>
              <a:t>Click to edit Master title style</a:t>
            </a:r>
          </a:p>
        </p:txBody>
      </p:sp>
    </p:spTree>
    <p:extLst>
      <p:ext uri="{BB962C8B-B14F-4D97-AF65-F5344CB8AC3E}">
        <p14:creationId xmlns:p14="http://schemas.microsoft.com/office/powerpoint/2010/main" val="33388824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lide clásica solo título">
    <p:spTree>
      <p:nvGrpSpPr>
        <p:cNvPr id="1" name=""/>
        <p:cNvGrpSpPr/>
        <p:nvPr/>
      </p:nvGrpSpPr>
      <p:grpSpPr>
        <a:xfrm>
          <a:off x="0" y="0"/>
          <a:ext cx="0" cy="0"/>
          <a:chOff x="0" y="0"/>
          <a:chExt cx="0" cy="0"/>
        </a:xfrm>
      </p:grpSpPr>
      <p:sp>
        <p:nvSpPr>
          <p:cNvPr id="2" name="1 Título"/>
          <p:cNvSpPr>
            <a:spLocks noGrp="1"/>
          </p:cNvSpPr>
          <p:nvPr>
            <p:ph type="title"/>
          </p:nvPr>
        </p:nvSpPr>
        <p:spPr>
          <a:xfrm>
            <a:off x="585216" y="914399"/>
            <a:ext cx="8001000" cy="1015655"/>
          </a:xfrm>
        </p:spPr>
        <p:txBody>
          <a:bodyPr/>
          <a:lstStyle/>
          <a:p>
            <a:r>
              <a:rPr lang="es-ES" dirty="0"/>
              <a:t>Haga clic para modificar el estilo de título del patrón</a:t>
            </a:r>
          </a:p>
        </p:txBody>
      </p:sp>
    </p:spTree>
    <p:extLst>
      <p:ext uri="{BB962C8B-B14F-4D97-AF65-F5344CB8AC3E}">
        <p14:creationId xmlns:p14="http://schemas.microsoft.com/office/powerpoint/2010/main" val="2319465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neration Program - US ">
    <p:bg>
      <p:bgPr>
        <a:solidFill>
          <a:schemeClr val="accent1"/>
        </a:solidFill>
        <a:effectLst/>
      </p:bgPr>
    </p:bg>
    <p:spTree>
      <p:nvGrpSpPr>
        <p:cNvPr id="1" name=""/>
        <p:cNvGrpSpPr/>
        <p:nvPr/>
      </p:nvGrpSpPr>
      <p:grpSpPr>
        <a:xfrm>
          <a:off x="0" y="0"/>
          <a:ext cx="0" cy="0"/>
          <a:chOff x="0" y="0"/>
          <a:chExt cx="0" cy="0"/>
        </a:xfrm>
      </p:grpSpPr>
      <p:pic>
        <p:nvPicPr>
          <p:cNvPr id="10"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6142" y="1587"/>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4885" r="63628" b="68628"/>
          <a:stretch/>
        </p:blipFill>
        <p:spPr bwMode="black">
          <a:xfrm>
            <a:off x="116960" y="6071921"/>
            <a:ext cx="1710436" cy="415203"/>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6284933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neration Program - Spain">
    <p:bg>
      <p:bgPr>
        <a:solidFill>
          <a:schemeClr val="accent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648045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ation Program - Kenya">
    <p:bg>
      <p:bgPr>
        <a:solidFill>
          <a:schemeClr val="accent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7288281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neration Program - India">
    <p:bg>
      <p:bgPr>
        <a:solidFill>
          <a:schemeClr val="accent1"/>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6000" contrast="6000"/>
                    </a14:imgEffect>
                  </a14:imgLayer>
                </a14:imgProps>
              </a:ext>
              <a:ext uri="{28A0092B-C50C-407E-A947-70E740481C1C}">
                <a14:useLocalDpi xmlns:a14="http://schemas.microsoft.com/office/drawing/2010/main"/>
              </a:ext>
            </a:extLst>
          </a:blip>
          <a:srcRect/>
          <a:stretch>
            <a:fillRect/>
          </a:stretch>
        </p:blipFill>
        <p:spPr bwMode="ltGray">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5"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151218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ation Program - Mexico">
    <p:bg>
      <p:bgPr>
        <a:solidFill>
          <a:schemeClr val="accent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ltGray">
          <a:xfrm>
            <a:off x="-2311" y="19843"/>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l="83681" t="4885" r="-1867" b="64206"/>
          <a:stretch/>
        </p:blipFill>
        <p:spPr bwMode="black">
          <a:xfrm>
            <a:off x="116959" y="6036246"/>
            <a:ext cx="935663" cy="530089"/>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fld id="{B15882F0-7369-4CE3-A27C-1FC1166784BD}"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p:nvPr>
        </p:nvSpPr>
        <p:spPr/>
        <p:txBody>
          <a:bodyPr>
            <a:normAutofit/>
          </a:bodyPr>
          <a:lstStyle>
            <a:lvl1pPr>
              <a:defRPr sz="3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8385643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tion Young Adult - USA">
    <p:bg>
      <p:bgPr>
        <a:solidFill>
          <a:schemeClr val="accent2"/>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2291"/>
            <a:ext cx="4554537" cy="49590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rotWithShape="1">
          <a:blip r:embed="rId4">
            <a:extLst>
              <a:ext uri="{28A0092B-C50C-407E-A947-70E740481C1C}">
                <a14:useLocalDpi xmlns:a14="http://schemas.microsoft.com/office/drawing/2010/main" val="0"/>
              </a:ext>
            </a:extLst>
          </a:blip>
          <a:srcRect t="4885" r="63628" b="68628"/>
          <a:stretch/>
        </p:blipFill>
        <p:spPr bwMode="black">
          <a:xfrm>
            <a:off x="116960" y="6188151"/>
            <a:ext cx="1710436" cy="415203"/>
          </a:xfrm>
          <a:prstGeom prst="rect">
            <a:avLst/>
          </a:prstGeom>
        </p:spPr>
      </p:pic>
    </p:spTree>
    <p:extLst>
      <p:ext uri="{BB962C8B-B14F-4D97-AF65-F5344CB8AC3E}">
        <p14:creationId xmlns:p14="http://schemas.microsoft.com/office/powerpoint/2010/main" val="128609174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tion Young Adult - SPAIN">
    <p:bg>
      <p:bgPr>
        <a:solidFill>
          <a:schemeClr val="accent2"/>
        </a:solidFill>
        <a:effectLst/>
      </p:bgPr>
    </p:bg>
    <p:spTree>
      <p:nvGrpSpPr>
        <p:cNvPr id="1" name=""/>
        <p:cNvGrpSpPr/>
        <p:nvPr/>
      </p:nvGrpSpPr>
      <p:grpSpPr>
        <a:xfrm>
          <a:off x="0" y="0"/>
          <a:ext cx="0" cy="0"/>
          <a:chOff x="0" y="0"/>
          <a:chExt cx="0" cy="0"/>
        </a:xfrm>
      </p:grpSpPr>
      <p:pic>
        <p:nvPicPr>
          <p:cNvPr id="13" name="Picture 2" descr="madrid-7853"/>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1051560"/>
            <a:ext cx="4711708" cy="495471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67140634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neration Young Adult - KENYA">
    <p:bg>
      <p:bgPr>
        <a:solidFill>
          <a:schemeClr val="accent2"/>
        </a:solidFill>
        <a:effectLst/>
      </p:bgPr>
    </p:bg>
    <p:spTree>
      <p:nvGrpSpPr>
        <p:cNvPr id="1" name=""/>
        <p:cNvGrpSpPr/>
        <p:nvPr/>
      </p:nvGrpSpPr>
      <p:grpSpPr>
        <a:xfrm>
          <a:off x="0" y="0"/>
          <a:ext cx="0" cy="0"/>
          <a:chOff x="0" y="0"/>
          <a:chExt cx="0" cy="0"/>
        </a:xfrm>
      </p:grpSpPr>
      <p:pic>
        <p:nvPicPr>
          <p:cNvPr id="13" name="Picture 4" descr="Ismail_kenya"/>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051560"/>
            <a:ext cx="4989830"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153209"/>
            <a:ext cx="935663" cy="530089"/>
          </a:xfrm>
          <a:prstGeom prst="rect">
            <a:avLst/>
          </a:prstGeom>
        </p:spPr>
      </p:pic>
    </p:spTree>
    <p:extLst>
      <p:ext uri="{BB962C8B-B14F-4D97-AF65-F5344CB8AC3E}">
        <p14:creationId xmlns:p14="http://schemas.microsoft.com/office/powerpoint/2010/main" val="1321161983"/>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eneration Young Adult - INDIA">
    <p:bg>
      <p:bgPr>
        <a:solidFill>
          <a:schemeClr val="accent2"/>
        </a:solidFill>
        <a:effectLst/>
      </p:bgPr>
    </p:bg>
    <p:spTree>
      <p:nvGrpSpPr>
        <p:cNvPr id="1" name=""/>
        <p:cNvGrpSpPr/>
        <p:nvPr/>
      </p:nvGrpSpPr>
      <p:grpSpPr>
        <a:xfrm>
          <a:off x="0" y="0"/>
          <a:ext cx="0" cy="0"/>
          <a:chOff x="0" y="0"/>
          <a:chExt cx="0" cy="0"/>
        </a:xfrm>
      </p:grpSpPr>
      <p:pic>
        <p:nvPicPr>
          <p:cNvPr id="13" name="Picture 2" descr="Nirosha_india"/>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052291"/>
            <a:ext cx="4769679"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57461688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tion - Left Title and Text">
    <p:bg>
      <p:bgPr>
        <a:solidFill>
          <a:schemeClr val="bg1"/>
        </a:solidFill>
        <a:effectLst/>
      </p:bgPr>
    </p:bg>
    <p:spTree>
      <p:nvGrpSpPr>
        <p:cNvPr id="1" name=""/>
        <p:cNvGrpSpPr/>
        <p:nvPr/>
      </p:nvGrpSpPr>
      <p:grpSpPr>
        <a:xfrm>
          <a:off x="0" y="0"/>
          <a:ext cx="0" cy="0"/>
          <a:chOff x="0" y="0"/>
          <a:chExt cx="0" cy="0"/>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2599326"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1" name="TextBox 10"/>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rgbClr val="33333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53250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neration Young Adult - MEXICO">
    <p:bg>
      <p:bgPr>
        <a:solidFill>
          <a:schemeClr val="accent2"/>
        </a:solidFill>
        <a:effectLst/>
      </p:bgPr>
    </p:bg>
    <p:spTree>
      <p:nvGrpSpPr>
        <p:cNvPr id="1" name=""/>
        <p:cNvGrpSpPr/>
        <p:nvPr/>
      </p:nvGrpSpPr>
      <p:grpSpPr>
        <a:xfrm>
          <a:off x="0" y="0"/>
          <a:ext cx="0" cy="0"/>
          <a:chOff x="0" y="0"/>
          <a:chExt cx="0" cy="0"/>
        </a:xfrm>
      </p:grpSpPr>
      <p:pic>
        <p:nvPicPr>
          <p:cNvPr id="13" name="Picture 2" descr="Angie_mexico"/>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1052291"/>
            <a:ext cx="4707281" cy="49560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rotWithShape="1">
          <a:blip r:embed="rId4">
            <a:extLst>
              <a:ext uri="{28A0092B-C50C-407E-A947-70E740481C1C}">
                <a14:useLocalDpi xmlns:a14="http://schemas.microsoft.com/office/drawing/2010/main" val="0"/>
              </a:ext>
            </a:extLst>
          </a:blip>
          <a:srcRect l="83681" t="4885" r="-1867" b="64206"/>
          <a:stretch/>
        </p:blipFill>
        <p:spPr bwMode="black">
          <a:xfrm>
            <a:off x="116959" y="6153209"/>
            <a:ext cx="935663" cy="530089"/>
          </a:xfrm>
          <a:prstGeom prst="rect">
            <a:avLst/>
          </a:prstGeom>
        </p:spPr>
      </p:pic>
    </p:spTree>
    <p:extLst>
      <p:ext uri="{BB962C8B-B14F-4D97-AF65-F5344CB8AC3E}">
        <p14:creationId xmlns:p14="http://schemas.microsoft.com/office/powerpoint/2010/main" val="233549737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eneration Job - US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391939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eneration Job - US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t="4885" r="63628" b="68628"/>
          <a:stretch/>
        </p:blipFill>
        <p:spPr bwMode="black">
          <a:xfrm>
            <a:off x="116960" y="6188151"/>
            <a:ext cx="1710436" cy="415203"/>
          </a:xfrm>
          <a:prstGeom prst="rect">
            <a:avLst/>
          </a:prstGeom>
        </p:spPr>
      </p:pic>
    </p:spTree>
    <p:extLst>
      <p:ext uri="{BB962C8B-B14F-4D97-AF65-F5344CB8AC3E}">
        <p14:creationId xmlns:p14="http://schemas.microsoft.com/office/powerpoint/2010/main" val="149927757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eneration Job - SPAIN">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33463" t="4885" r="48351" b="64206"/>
          <a:stretch/>
        </p:blipFill>
        <p:spPr bwMode="black">
          <a:xfrm>
            <a:off x="116959" y="6153209"/>
            <a:ext cx="935663" cy="530089"/>
          </a:xfrm>
          <a:prstGeom prst="rect">
            <a:avLst/>
          </a:prstGeom>
        </p:spPr>
      </p:pic>
    </p:spTree>
    <p:extLst>
      <p:ext uri="{BB962C8B-B14F-4D97-AF65-F5344CB8AC3E}">
        <p14:creationId xmlns:p14="http://schemas.microsoft.com/office/powerpoint/2010/main" val="50067351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eneration Job - KENY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66115" t="4885" r="15699"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52323027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eneration Job - INDIA">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50000" t="4885" r="31814" b="64206"/>
          <a:stretch/>
        </p:blipFill>
        <p:spPr bwMode="black">
          <a:xfrm>
            <a:off x="116959" y="6153209"/>
            <a:ext cx="935663" cy="530089"/>
          </a:xfrm>
          <a:prstGeom prst="rect">
            <a:avLst/>
          </a:prstGeom>
        </p:spPr>
      </p:pic>
    </p:spTree>
    <p:extLst>
      <p:ext uri="{BB962C8B-B14F-4D97-AF65-F5344CB8AC3E}">
        <p14:creationId xmlns:p14="http://schemas.microsoft.com/office/powerpoint/2010/main" val="402744195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ation Job - MEXICO">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bwMode="ltGray">
          <a:xfrm>
            <a:off x="4554537" y="1052291"/>
            <a:ext cx="4589463" cy="4959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0" tIns="45716" rIns="91430" bIns="45716" rtlCol="0" anchor="ctr"/>
          <a:lstStyle/>
          <a:p>
            <a:pPr algn="ctr"/>
            <a:endParaRPr lang="en-US"/>
          </a:p>
        </p:txBody>
      </p:sp>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051559"/>
            <a:ext cx="4554337" cy="49560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 Placeholder 9"/>
          <p:cNvSpPr>
            <a:spLocks noGrp="1"/>
          </p:cNvSpPr>
          <p:nvPr>
            <p:ph type="body" sz="quarter" idx="15" hasCustomPrompt="1"/>
          </p:nvPr>
        </p:nvSpPr>
        <p:spPr>
          <a:xfrm>
            <a:off x="580602" y="413571"/>
            <a:ext cx="2778424"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MCKINSEY SOCIAL INITIATIVE</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 name="Text Placeholder 2"/>
          <p:cNvSpPr>
            <a:spLocks noGrp="1"/>
          </p:cNvSpPr>
          <p:nvPr>
            <p:ph type="body" sz="quarter" idx="16"/>
          </p:nvPr>
        </p:nvSpPr>
        <p:spPr>
          <a:xfrm>
            <a:off x="4923808" y="1699310"/>
            <a:ext cx="4042770" cy="3908872"/>
          </a:xfrm>
          <a:prstGeom prst="rect">
            <a:avLst/>
          </a:prstGeom>
        </p:spPr>
        <p:txBody>
          <a:bodyPr>
            <a:noAutofit/>
          </a:bodyPr>
          <a:lstStyle>
            <a:lvl1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b="0" kern="1200" dirty="0" smtClean="0">
                <a:solidFill>
                  <a:schemeClr val="tx1"/>
                </a:solidFill>
                <a:latin typeface="+mn-lt"/>
                <a:ea typeface="+mn-ea"/>
                <a:cs typeface="+mn-cs"/>
              </a:defRPr>
            </a:lvl1pPr>
            <a:lvl2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2pPr>
            <a:lvl3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3pPr>
            <a:lvl4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smtClean="0">
                <a:solidFill>
                  <a:schemeClr val="tx1"/>
                </a:solidFill>
                <a:latin typeface="+mn-lt"/>
                <a:ea typeface="+mn-ea"/>
                <a:cs typeface="+mn-cs"/>
              </a:defRPr>
            </a:lvl4pPr>
            <a:lvl5pPr marL="176213" indent="-176213" algn="l" defTabSz="914400" rtl="0" eaLnBrk="1" latinLnBrk="0" hangingPunct="1">
              <a:lnSpc>
                <a:spcPct val="100000"/>
              </a:lnSpc>
              <a:spcBef>
                <a:spcPts val="0"/>
              </a:spcBef>
              <a:spcAft>
                <a:spcPts val="1200"/>
              </a:spcAft>
              <a:buFont typeface="Arial" panose="020B0604020202020204" pitchFamily="34" charset="0"/>
              <a:buChar char="•"/>
              <a:defRPr lang="en-US"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83681" t="4885" r="-1867" b="64206"/>
          <a:stretch/>
        </p:blipFill>
        <p:spPr bwMode="black">
          <a:xfrm>
            <a:off x="116959" y="6153209"/>
            <a:ext cx="935663" cy="530089"/>
          </a:xfrm>
          <a:prstGeom prst="rect">
            <a:avLst/>
          </a:prstGeom>
        </p:spPr>
      </p:pic>
    </p:spTree>
    <p:extLst>
      <p:ext uri="{BB962C8B-B14F-4D97-AF65-F5344CB8AC3E}">
        <p14:creationId xmlns:p14="http://schemas.microsoft.com/office/powerpoint/2010/main" val="330538834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at we offer - USA">
    <p:bg>
      <p:bgPr>
        <a:solidFill>
          <a:schemeClr val="accent1"/>
        </a:solidFill>
        <a:effectLst/>
      </p:bgPr>
    </p:bg>
    <p:spTree>
      <p:nvGrpSpPr>
        <p:cNvPr id="1" name=""/>
        <p:cNvGrpSpPr/>
        <p:nvPr/>
      </p:nvGrpSpPr>
      <p:grpSpPr>
        <a:xfrm>
          <a:off x="0" y="0"/>
          <a:ext cx="0" cy="0"/>
          <a:chOff x="0" y="0"/>
          <a:chExt cx="0" cy="0"/>
        </a:xfrm>
      </p:grpSpPr>
      <p:pic>
        <p:nvPicPr>
          <p:cNvPr id="237571"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2" name="Rectangle 31"/>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4" name="Title 3"/>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8" name="Picture 17"/>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360313337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hat we offer - Kenya">
    <p:bg>
      <p:bgPr>
        <a:solidFill>
          <a:schemeClr val="accent1"/>
        </a:solidFill>
        <a:effectLst/>
      </p:bgPr>
    </p:bg>
    <p:spTree>
      <p:nvGrpSpPr>
        <p:cNvPr id="1" name=""/>
        <p:cNvGrpSpPr/>
        <p:nvPr/>
      </p:nvGrpSpPr>
      <p:grpSpPr>
        <a:xfrm>
          <a:off x="0" y="0"/>
          <a:ext cx="0" cy="0"/>
          <a:chOff x="0" y="0"/>
          <a:chExt cx="0" cy="0"/>
        </a:xfrm>
      </p:grpSpPr>
      <p:pic>
        <p:nvPicPr>
          <p:cNvPr id="240643" name="Picture 3"/>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38833091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at we offer - Spain">
    <p:bg>
      <p:bgPr>
        <a:solidFill>
          <a:schemeClr val="accent1"/>
        </a:solidFill>
        <a:effectLst/>
      </p:bgPr>
    </p:bg>
    <p:spTree>
      <p:nvGrpSpPr>
        <p:cNvPr id="1" name=""/>
        <p:cNvGrpSpPr/>
        <p:nvPr/>
      </p:nvGrpSpPr>
      <p:grpSpPr>
        <a:xfrm>
          <a:off x="0" y="0"/>
          <a:ext cx="0" cy="0"/>
          <a:chOff x="0" y="0"/>
          <a:chExt cx="0" cy="0"/>
        </a:xfrm>
      </p:grpSpPr>
      <p:pic>
        <p:nvPicPr>
          <p:cNvPr id="24269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24610164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23" name="Straight Connector 22"/>
          <p:cNvCxnSpPr/>
          <p:nvPr userDrawn="1"/>
        </p:nvCxnSpPr>
        <p:spPr>
          <a:xfrm>
            <a:off x="3769567" y="6406723"/>
            <a:ext cx="161108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9" name="Text Placeholder 9"/>
          <p:cNvSpPr>
            <a:spLocks noGrp="1"/>
          </p:cNvSpPr>
          <p:nvPr>
            <p:ph type="body" sz="quarter" idx="15" hasCustomPrompt="1"/>
          </p:nvPr>
        </p:nvSpPr>
        <p:spPr>
          <a:xfrm>
            <a:off x="580602" y="413571"/>
            <a:ext cx="3390897"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Tree>
    <p:extLst>
      <p:ext uri="{BB962C8B-B14F-4D97-AF65-F5344CB8AC3E}">
        <p14:creationId xmlns:p14="http://schemas.microsoft.com/office/powerpoint/2010/main" val="41295637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at we offer - India">
    <p:bg>
      <p:bgPr>
        <a:solidFill>
          <a:schemeClr val="accent1"/>
        </a:solidFill>
        <a:effectLst/>
      </p:bgPr>
    </p:bg>
    <p:spTree>
      <p:nvGrpSpPr>
        <p:cNvPr id="1" name=""/>
        <p:cNvGrpSpPr/>
        <p:nvPr/>
      </p:nvGrpSpPr>
      <p:grpSpPr>
        <a:xfrm>
          <a:off x="0" y="0"/>
          <a:ext cx="0" cy="0"/>
          <a:chOff x="0" y="0"/>
          <a:chExt cx="0" cy="0"/>
        </a:xfrm>
      </p:grpSpPr>
      <p:pic>
        <p:nvPicPr>
          <p:cNvPr id="24371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104748783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at we offer - Mexico">
    <p:bg>
      <p:bgPr>
        <a:solidFill>
          <a:schemeClr val="accent1"/>
        </a:solidFill>
        <a:effectLst/>
      </p:bgPr>
    </p:bg>
    <p:spTree>
      <p:nvGrpSpPr>
        <p:cNvPr id="1" name=""/>
        <p:cNvGrpSpPr/>
        <p:nvPr/>
      </p:nvGrpSpPr>
      <p:grpSpPr>
        <a:xfrm>
          <a:off x="0" y="0"/>
          <a:ext cx="0" cy="0"/>
          <a:chOff x="0" y="0"/>
          <a:chExt cx="0" cy="0"/>
        </a:xfrm>
      </p:grpSpPr>
      <p:pic>
        <p:nvPicPr>
          <p:cNvPr id="24473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9" name="Picture 18"/>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8903" y="2196378"/>
            <a:ext cx="941327" cy="941327"/>
          </a:xfrm>
          <a:prstGeom prst="rect">
            <a:avLst/>
          </a:prstGeom>
        </p:spPr>
      </p:pic>
      <p:pic>
        <p:nvPicPr>
          <p:cNvPr id="20" name="Picture 19"/>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36164" y="2209841"/>
            <a:ext cx="941327" cy="941327"/>
          </a:xfrm>
          <a:prstGeom prst="rect">
            <a:avLst/>
          </a:prstGeom>
        </p:spPr>
      </p:pic>
      <p:pic>
        <p:nvPicPr>
          <p:cNvPr id="21" name="Picture 20"/>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57534" y="2186560"/>
            <a:ext cx="941327" cy="941327"/>
          </a:xfrm>
          <a:prstGeom prst="rect">
            <a:avLst/>
          </a:prstGeom>
        </p:spPr>
      </p:pic>
    </p:spTree>
    <p:extLst>
      <p:ext uri="{BB962C8B-B14F-4D97-AF65-F5344CB8AC3E}">
        <p14:creationId xmlns:p14="http://schemas.microsoft.com/office/powerpoint/2010/main" val="123326249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at we ask - USA">
    <p:bg>
      <p:bgPr>
        <a:solidFill>
          <a:schemeClr val="accent1"/>
        </a:solidFill>
        <a:effectLst/>
      </p:bgPr>
    </p:bg>
    <p:spTree>
      <p:nvGrpSpPr>
        <p:cNvPr id="1" name=""/>
        <p:cNvGrpSpPr/>
        <p:nvPr/>
      </p:nvGrpSpPr>
      <p:grpSpPr>
        <a:xfrm>
          <a:off x="0" y="0"/>
          <a:ext cx="0" cy="0"/>
          <a:chOff x="0" y="0"/>
          <a:chExt cx="0" cy="0"/>
        </a:xfrm>
      </p:grpSpPr>
      <p:pic>
        <p:nvPicPr>
          <p:cNvPr id="238596"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75785525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at we ask - Kenya">
    <p:bg>
      <p:bgPr>
        <a:solidFill>
          <a:schemeClr val="accent1"/>
        </a:solidFill>
        <a:effectLst/>
      </p:bgPr>
    </p:bg>
    <p:spTree>
      <p:nvGrpSpPr>
        <p:cNvPr id="1" name=""/>
        <p:cNvGrpSpPr/>
        <p:nvPr/>
      </p:nvGrpSpPr>
      <p:grpSpPr>
        <a:xfrm>
          <a:off x="0" y="0"/>
          <a:ext cx="0" cy="0"/>
          <a:chOff x="0" y="0"/>
          <a:chExt cx="0" cy="0"/>
        </a:xfrm>
      </p:grpSpPr>
      <p:pic>
        <p:nvPicPr>
          <p:cNvPr id="239619"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107017622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at we ask - Spain">
    <p:bg>
      <p:bgPr>
        <a:solidFill>
          <a:schemeClr val="accent1"/>
        </a:solidFill>
        <a:effectLst/>
      </p:bgPr>
    </p:bg>
    <p:spTree>
      <p:nvGrpSpPr>
        <p:cNvPr id="1" name=""/>
        <p:cNvGrpSpPr/>
        <p:nvPr/>
      </p:nvGrpSpPr>
      <p:grpSpPr>
        <a:xfrm>
          <a:off x="0" y="0"/>
          <a:ext cx="0" cy="0"/>
          <a:chOff x="0" y="0"/>
          <a:chExt cx="0" cy="0"/>
        </a:xfrm>
      </p:grpSpPr>
      <p:pic>
        <p:nvPicPr>
          <p:cNvPr id="24576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7" name="Rectangle 16"/>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8" name="Picture 17"/>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24" name="Picture 23"/>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8409413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at we ask - India">
    <p:bg>
      <p:bgPr>
        <a:solidFill>
          <a:schemeClr val="accent1"/>
        </a:solidFill>
        <a:effectLst/>
      </p:bgPr>
    </p:bg>
    <p:spTree>
      <p:nvGrpSpPr>
        <p:cNvPr id="1" name=""/>
        <p:cNvGrpSpPr/>
        <p:nvPr/>
      </p:nvGrpSpPr>
      <p:grpSpPr>
        <a:xfrm>
          <a:off x="0" y="0"/>
          <a:ext cx="0" cy="0"/>
          <a:chOff x="0" y="0"/>
          <a:chExt cx="0" cy="0"/>
        </a:xfrm>
      </p:grpSpPr>
      <p:pic>
        <p:nvPicPr>
          <p:cNvPr id="241668"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Rectangle 23"/>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2" name="Title 1"/>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20128679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at We ask - Mexico">
    <p:bg>
      <p:bgPr>
        <a:solidFill>
          <a:schemeClr val="accent1"/>
        </a:solidFill>
        <a:effectLst/>
      </p:bgPr>
    </p:bg>
    <p:spTree>
      <p:nvGrpSpPr>
        <p:cNvPr id="1" name=""/>
        <p:cNvGrpSpPr/>
        <p:nvPr/>
      </p:nvGrpSpPr>
      <p:grpSpPr>
        <a:xfrm>
          <a:off x="0" y="0"/>
          <a:ext cx="0" cy="0"/>
          <a:chOff x="0" y="0"/>
          <a:chExt cx="0" cy="0"/>
        </a:xfrm>
      </p:grpSpPr>
      <p:pic>
        <p:nvPicPr>
          <p:cNvPr id="24678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userDrawn="1"/>
        </p:nvSpPr>
        <p:spPr bwMode="ltGray">
          <a:xfrm>
            <a:off x="1" y="2101756"/>
            <a:ext cx="9143999" cy="3280942"/>
          </a:xfrm>
          <a:prstGeom prst="rect">
            <a:avLst/>
          </a:prstGeom>
          <a:solidFill>
            <a:srgbClr val="FFFFF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6" hasCustomPrompt="1"/>
          </p:nvPr>
        </p:nvSpPr>
        <p:spPr>
          <a:xfrm>
            <a:off x="18544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22" name="TextBox 2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A MCKINSEY SOCIAL INITIATIVE</a:t>
            </a:r>
          </a:p>
        </p:txBody>
      </p:sp>
      <p:cxnSp>
        <p:nvCxnSpPr>
          <p:cNvPr id="23" name="Straight Connector 22"/>
          <p:cNvCxnSpPr/>
          <p:nvPr userDrawn="1"/>
        </p:nvCxnSpPr>
        <p:spPr>
          <a:xfrm>
            <a:off x="3769567" y="6406723"/>
            <a:ext cx="161108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9"/>
          <p:cNvSpPr>
            <a:spLocks noGrp="1"/>
          </p:cNvSpPr>
          <p:nvPr>
            <p:ph type="body" sz="quarter" idx="15" hasCustomPrompt="1"/>
          </p:nvPr>
        </p:nvSpPr>
        <p:spPr>
          <a:xfrm>
            <a:off x="580602" y="413571"/>
            <a:ext cx="2667565" cy="475529"/>
          </a:xfrm>
          <a:prstGeom prst="rect">
            <a:avLst/>
          </a:prstGeom>
        </p:spPr>
        <p:txBody>
          <a:bodyPr lIns="0" rIns="0" anchor="t">
            <a:normAutofit/>
          </a:bodyPr>
          <a:lstStyle>
            <a:lvl1pPr marL="0" indent="0">
              <a:buNone/>
              <a:defRPr sz="1000" b="1">
                <a:solidFill>
                  <a:schemeClr val="bg1"/>
                </a:solidFill>
                <a:latin typeface="Arial Narrow" panose="020B0606020202030204" pitchFamily="34" charset="0"/>
              </a:defRPr>
            </a:lvl1pPr>
          </a:lstStyle>
          <a:p>
            <a:r>
              <a:rPr lang="en-US" dirty="0"/>
              <a:t>Placeholder</a:t>
            </a:r>
          </a:p>
        </p:txBody>
      </p:sp>
      <p:sp>
        <p:nvSpPr>
          <p:cNvPr id="11" name="TextBox 10"/>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
        <p:nvSpPr>
          <p:cNvPr id="30" name="Text Placeholder 2"/>
          <p:cNvSpPr>
            <a:spLocks noGrp="1"/>
          </p:cNvSpPr>
          <p:nvPr>
            <p:ph type="body" sz="quarter" idx="17" hasCustomPrompt="1"/>
          </p:nvPr>
        </p:nvSpPr>
        <p:spPr>
          <a:xfrm>
            <a:off x="3206815"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31" name="Text Placeholder 2"/>
          <p:cNvSpPr>
            <a:spLocks noGrp="1"/>
          </p:cNvSpPr>
          <p:nvPr>
            <p:ph type="body" sz="quarter" idx="18" hasCustomPrompt="1"/>
          </p:nvPr>
        </p:nvSpPr>
        <p:spPr>
          <a:xfrm>
            <a:off x="6228184" y="3184680"/>
            <a:ext cx="2842764" cy="914400"/>
          </a:xfrm>
          <a:prstGeom prst="rect">
            <a:avLst/>
          </a:prstGeom>
        </p:spPr>
        <p:txBody>
          <a:bodyPr>
            <a:noAutofit/>
          </a:bodyPr>
          <a:lstStyle>
            <a:lvl1pPr marL="0" indent="0" algn="ctr">
              <a:buNone/>
              <a:defRPr lang="en-US" sz="2000" b="1" kern="1200" baseline="0" dirty="0" smtClean="0">
                <a:solidFill>
                  <a:schemeClr val="accent6"/>
                </a:solidFill>
                <a:latin typeface="Arial Narrow" panose="020B0606020202030204" pitchFamily="34" charset="0"/>
                <a:ea typeface="+mn-ea"/>
                <a:cs typeface="+mn-cs"/>
              </a:defRPr>
            </a:lvl1pPr>
            <a:lvl2pPr marL="1619" marR="0" indent="0" algn="ctr" defTabSz="914303" rtl="0" eaLnBrk="1" fontAlgn="auto" latinLnBrk="0" hangingPunct="1">
              <a:lnSpc>
                <a:spcPct val="100000"/>
              </a:lnSpc>
              <a:spcBef>
                <a:spcPts val="800"/>
              </a:spcBef>
              <a:spcAft>
                <a:spcPts val="0"/>
              </a:spcAft>
              <a:buClr>
                <a:srgbClr val="333333"/>
              </a:buClr>
              <a:buSzTx/>
              <a:buFontTx/>
              <a:buNone/>
              <a:tabLst/>
              <a:defRPr lang="en-US" sz="2000" b="1" kern="1200" baseline="0" dirty="0" smtClean="0">
                <a:solidFill>
                  <a:schemeClr val="accent6"/>
                </a:solidFill>
                <a:latin typeface="Arial Narrow" panose="020B0606020202030204" pitchFamily="34" charset="0"/>
                <a:ea typeface="+mn-ea"/>
                <a:cs typeface="+mn-cs"/>
              </a:defRPr>
            </a:lvl2pPr>
            <a:lvl3pPr marL="914303" indent="0">
              <a:buNone/>
              <a:defRPr lang="en-US" sz="2000" b="1" kern="1200" baseline="0" dirty="0" smtClean="0">
                <a:solidFill>
                  <a:schemeClr val="accent6"/>
                </a:solidFill>
                <a:latin typeface="Arial Narrow" panose="020B0606020202030204" pitchFamily="34" charset="0"/>
                <a:ea typeface="+mn-ea"/>
                <a:cs typeface="+mn-cs"/>
              </a:defRPr>
            </a:lvl3pPr>
            <a:lvl4pPr marL="1371454" indent="0">
              <a:buNone/>
              <a:defRPr lang="en-US" sz="2000" b="1" kern="1200" baseline="0" dirty="0" smtClean="0">
                <a:solidFill>
                  <a:schemeClr val="accent6"/>
                </a:solidFill>
                <a:latin typeface="Arial Narrow" panose="020B0606020202030204" pitchFamily="34" charset="0"/>
                <a:ea typeface="+mn-ea"/>
                <a:cs typeface="+mn-cs"/>
              </a:defRPr>
            </a:lvl4pPr>
            <a:lvl5pPr marL="1828606" indent="0">
              <a:buNone/>
              <a:defRPr lang="en-US" sz="2000" b="1" kern="1200" baseline="0" dirty="0">
                <a:solidFill>
                  <a:schemeClr val="accent6"/>
                </a:solidFill>
                <a:latin typeface="Arial Narrow" panose="020B0606020202030204" pitchFamily="34" charset="0"/>
                <a:ea typeface="+mn-ea"/>
                <a:cs typeface="+mn-cs"/>
              </a:defRPr>
            </a:lvl5pPr>
          </a:lstStyle>
          <a:p>
            <a:pPr marL="1619" marR="0" lvl="1" indent="0" algn="ctr" defTabSz="914303" rtl="0" eaLnBrk="1" fontAlgn="auto" latinLnBrk="0" hangingPunct="1">
              <a:lnSpc>
                <a:spcPct val="100000"/>
              </a:lnSpc>
              <a:spcBef>
                <a:spcPts val="800"/>
              </a:spcBef>
              <a:spcAft>
                <a:spcPts val="0"/>
              </a:spcAft>
              <a:buClr>
                <a:srgbClr val="333333"/>
              </a:buClr>
              <a:buSzTx/>
              <a:buFontTx/>
              <a:buNone/>
              <a:tabLst/>
              <a:defRPr/>
            </a:pPr>
            <a:r>
              <a:rPr kumimoji="0" lang="en-US" sz="2000" b="1" i="0" u="none" strike="noStrike" kern="1200" cap="none" spc="0" normalizeH="0" baseline="0" noProof="0" dirty="0">
                <a:ln>
                  <a:noFill/>
                </a:ln>
                <a:solidFill>
                  <a:srgbClr val="0563C1"/>
                </a:solidFill>
                <a:effectLst/>
                <a:uLnTx/>
                <a:uFillTx/>
                <a:latin typeface="Arial Narrow" panose="020B0606020202030204" pitchFamily="34" charset="0"/>
                <a:ea typeface="+mn-ea"/>
                <a:cs typeface="+mn-cs"/>
              </a:rPr>
              <a:t>Placeholder</a:t>
            </a:r>
            <a:endParaRPr kumimoji="0" lang="en-US" sz="1200" b="0" i="0" u="none" strike="noStrike" kern="1200" cap="none" spc="0" normalizeH="0" baseline="0" noProof="0" dirty="0">
              <a:ln>
                <a:noFill/>
              </a:ln>
              <a:solidFill>
                <a:srgbClr val="333333"/>
              </a:solidFill>
              <a:effectLst/>
              <a:uLnTx/>
              <a:uFillTx/>
              <a:latin typeface="Arial"/>
              <a:ea typeface="+mn-ea"/>
              <a:cs typeface="+mn-cs"/>
            </a:endParaRPr>
          </a:p>
        </p:txBody>
      </p:sp>
      <p:sp>
        <p:nvSpPr>
          <p:cNvPr id="4" name="Title 3"/>
          <p:cNvSpPr>
            <a:spLocks noGrp="1"/>
          </p:cNvSpPr>
          <p:nvPr>
            <p:ph type="title"/>
          </p:nvPr>
        </p:nvSpPr>
        <p:spPr>
          <a:xfrm>
            <a:off x="585216" y="1097280"/>
            <a:ext cx="7886700" cy="1325563"/>
          </a:xfrm>
        </p:spPr>
        <p:txBody>
          <a:bodyPr/>
          <a:lstStyle>
            <a:lvl1pPr>
              <a:defRPr>
                <a:solidFill>
                  <a:schemeClr val="bg1"/>
                </a:solidFill>
              </a:defRPr>
            </a:lvl1pPr>
          </a:lstStyle>
          <a:p>
            <a:r>
              <a:rPr lang="en-US" dirty="0"/>
              <a:t>Click to edit Master title style</a:t>
            </a:r>
          </a:p>
        </p:txBody>
      </p:sp>
      <p:pic>
        <p:nvPicPr>
          <p:cNvPr id="16" name="Picture 15"/>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7177742" y="2240112"/>
            <a:ext cx="941327" cy="941327"/>
          </a:xfrm>
          <a:prstGeom prst="rect">
            <a:avLst/>
          </a:prstGeom>
        </p:spPr>
      </p:pic>
      <p:pic>
        <p:nvPicPr>
          <p:cNvPr id="17" name="Picture 16"/>
          <p:cNvPicPr>
            <a:picLocks noChangeAspect="1"/>
          </p:cNvPicPr>
          <p:nvPr userDrawn="1"/>
        </p:nvPicPr>
        <p:blipFill>
          <a:blip r:embed="rId5"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4177764" y="2207140"/>
            <a:ext cx="941327" cy="941327"/>
          </a:xfrm>
          <a:prstGeom prst="rect">
            <a:avLst/>
          </a:prstGeom>
        </p:spPr>
      </p:pic>
      <p:pic>
        <p:nvPicPr>
          <p:cNvPr id="18" name="Picture 17"/>
          <p:cNvPicPr>
            <a:picLocks noChangeAspect="1"/>
          </p:cNvPicPr>
          <p:nvPr userDrawn="1"/>
        </p:nvPicPr>
        <p:blipFill>
          <a:blip r:embed="rId6"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bwMode="black">
          <a:xfrm>
            <a:off x="1178075" y="2207141"/>
            <a:ext cx="941327" cy="941327"/>
          </a:xfrm>
          <a:prstGeom prst="rect">
            <a:avLst/>
          </a:prstGeom>
        </p:spPr>
      </p:pic>
    </p:spTree>
    <p:extLst>
      <p:ext uri="{BB962C8B-B14F-4D97-AF65-F5344CB8AC3E}">
        <p14:creationId xmlns:p14="http://schemas.microsoft.com/office/powerpoint/2010/main" val="41155998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202" userDrawn="1">
          <p15:clr>
            <a:srgbClr val="FBAE40"/>
          </p15:clr>
        </p15:guide>
        <p15:guide id="3" pos="363" userDrawn="1">
          <p15:clr>
            <a:srgbClr val="FBAE40"/>
          </p15:clr>
        </p15:guide>
        <p15:guide id="4" pos="5397"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USA">
    <p:spTree>
      <p:nvGrpSpPr>
        <p:cNvPr id="1" name=""/>
        <p:cNvGrpSpPr/>
        <p:nvPr/>
      </p:nvGrpSpPr>
      <p:grpSpPr>
        <a:xfrm>
          <a:off x="0" y="0"/>
          <a:ext cx="0" cy="0"/>
          <a:chOff x="0" y="0"/>
          <a:chExt cx="0" cy="0"/>
        </a:xfrm>
      </p:grpSpPr>
      <p:pic>
        <p:nvPicPr>
          <p:cNvPr id="166102" name="Picture 214"/>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8767634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13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258468"/>
            <a:ext cx="6840000" cy="2167693"/>
          </a:xfrm>
          <a:prstGeom prst="rect">
            <a:avLst/>
          </a:prstGeom>
        </p:spPr>
      </p:pic>
    </p:spTree>
    <p:extLst>
      <p:ext uri="{BB962C8B-B14F-4D97-AF65-F5344CB8AC3E}">
        <p14:creationId xmlns:p14="http://schemas.microsoft.com/office/powerpoint/2010/main" val="10815641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USA Alterna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6313173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23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41556502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KENYA">
    <p:spTree>
      <p:nvGrpSpPr>
        <p:cNvPr id="1" name=""/>
        <p:cNvGrpSpPr/>
        <p:nvPr/>
      </p:nvGrpSpPr>
      <p:grpSpPr>
        <a:xfrm>
          <a:off x="0" y="0"/>
          <a:ext cx="0" cy="0"/>
          <a:chOff x="0" y="0"/>
          <a:chExt cx="0" cy="0"/>
        </a:xfrm>
      </p:grpSpPr>
      <p:pic>
        <p:nvPicPr>
          <p:cNvPr id="12" name="Picture 493" descr="Afua_kenya"/>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sharpenSoften amount="46000"/>
                    </a14:imgEffect>
                  </a14:imgLayer>
                </a14:imgProps>
              </a:ext>
              <a:ext uri="{28A0092B-C50C-407E-A947-70E740481C1C}">
                <a14:useLocalDpi xmlns:a14="http://schemas.microsoft.com/office/drawing/2010/main"/>
              </a:ext>
            </a:extLst>
          </a:blip>
          <a:srcRect/>
          <a:stretch/>
        </p:blipFill>
        <p:spPr bwMode="gray">
          <a:xfrm>
            <a:off x="0" y="0"/>
            <a:ext cx="9144000" cy="6881763"/>
          </a:xfrm>
          <a:prstGeom prst="rect">
            <a:avLst/>
          </a:prstGeom>
          <a:noFill/>
          <a:scene3d>
            <a:camera prst="orthographicFront">
              <a:rot lat="0" lon="10799977" rev="0"/>
            </a:camera>
            <a:lightRig rig="threePt" dir="t"/>
          </a:scene3d>
          <a:extLst>
            <a:ext uri="{909E8E84-426E-40dd-AFC4-6F175D3DCCD1}">
              <a14:hiddenFill xmlns="" xmlns:a14="http://schemas.microsoft.com/office/drawing/2010/main">
                <a:solidFill>
                  <a:srgbClr val="FFFFFF"/>
                </a:solidFill>
              </a14:hiddenFill>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77059834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337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27063604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mp; guestion titl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bwMode="ltGray">
          <a:xfrm>
            <a:off x="0" y="1"/>
            <a:ext cx="9144000" cy="6858000"/>
          </a:xfrm>
          <a:solidFill>
            <a:schemeClr val="bg1">
              <a:lumMod val="95000"/>
            </a:schemeClr>
          </a:solidFill>
        </p:spPr>
        <p:txBody>
          <a:bodyPr anchor="ctr"/>
          <a:lstStyle>
            <a:lvl1pPr marL="0" indent="0" algn="ctr">
              <a:buNone/>
              <a:defRPr baseline="0">
                <a:solidFill>
                  <a:schemeClr val="accent3"/>
                </a:solidFill>
              </a:defRPr>
            </a:lvl1pPr>
          </a:lstStyle>
          <a:p>
            <a:r>
              <a:rPr lang="en-GB" dirty="0"/>
              <a:t>Copy and paste Image </a:t>
            </a:r>
          </a:p>
        </p:txBody>
      </p:sp>
      <p:sp>
        <p:nvSpPr>
          <p:cNvPr id="8" name="Text Placeholder 7"/>
          <p:cNvSpPr>
            <a:spLocks noGrp="1"/>
          </p:cNvSpPr>
          <p:nvPr>
            <p:ph type="body" sz="quarter" idx="11" hasCustomPrompt="1"/>
          </p:nvPr>
        </p:nvSpPr>
        <p:spPr>
          <a:xfrm>
            <a:off x="482601" y="158980"/>
            <a:ext cx="8074025" cy="771525"/>
          </a:xfrm>
        </p:spPr>
        <p:txBody>
          <a:bodyPr lIns="0" rIns="0" anchor="ctr">
            <a:normAutofit/>
          </a:bodyPr>
          <a:lstStyle>
            <a:lvl1pPr marL="0" indent="0">
              <a:buNone/>
              <a:defRPr sz="2400" b="1" baseline="0">
                <a:solidFill>
                  <a:schemeClr val="bg1"/>
                </a:solidFill>
              </a:defRPr>
            </a:lvl1pPr>
          </a:lstStyle>
          <a:p>
            <a:pPr lvl="0"/>
            <a:r>
              <a:rPr lang="en-US" dirty="0"/>
              <a:t>Click to edit text</a:t>
            </a:r>
            <a:endParaRPr lang="en-GB" dirty="0"/>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10" name="Slide Number Placeholder 5"/>
          <p:cNvSpPr>
            <a:spLocks noGrp="1"/>
          </p:cNvSpPr>
          <p:nvPr>
            <p:ph type="sldNum" sz="quarter" idx="4"/>
          </p:nvPr>
        </p:nvSpPr>
        <p:spPr>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pPr/>
              <a:t>‹#›</a:t>
            </a:fld>
            <a:endParaRPr lang="en-US" dirty="0"/>
          </a:p>
        </p:txBody>
      </p:sp>
      <p:sp>
        <p:nvSpPr>
          <p:cNvPr id="6" name="TextBox 5"/>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1477025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ver KENYA Alternate">
    <p:spTree>
      <p:nvGrpSpPr>
        <p:cNvPr id="1" name=""/>
        <p:cNvGrpSpPr/>
        <p:nvPr/>
      </p:nvGrpSpPr>
      <p:grpSpPr>
        <a:xfrm>
          <a:off x="0" y="0"/>
          <a:ext cx="0" cy="0"/>
          <a:chOff x="0" y="0"/>
          <a:chExt cx="0" cy="0"/>
        </a:xfrm>
      </p:grpSpPr>
      <p:pic>
        <p:nvPicPr>
          <p:cNvPr id="8" name="Picture 1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99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317943"/>
            <a:ext cx="6840000" cy="2167693"/>
          </a:xfrm>
          <a:prstGeom prst="rect">
            <a:avLst/>
          </a:prstGeom>
        </p:spPr>
      </p:pic>
    </p:spTree>
    <p:extLst>
      <p:ext uri="{BB962C8B-B14F-4D97-AF65-F5344CB8AC3E}">
        <p14:creationId xmlns:p14="http://schemas.microsoft.com/office/powerpoint/2010/main" val="2666417918"/>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KENYA Alternat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2284398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440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418040860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SPAIN">
    <p:spTree>
      <p:nvGrpSpPr>
        <p:cNvPr id="1" name=""/>
        <p:cNvGrpSpPr/>
        <p:nvPr/>
      </p:nvGrpSpPr>
      <p:grpSpPr>
        <a:xfrm>
          <a:off x="0" y="0"/>
          <a:ext cx="0" cy="0"/>
          <a:chOff x="0" y="0"/>
          <a:chExt cx="0" cy="0"/>
        </a:xfrm>
      </p:grpSpPr>
      <p:pic>
        <p:nvPicPr>
          <p:cNvPr id="222210" name="Picture 2"/>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40956793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54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rotWithShape="1">
          <a:blip r:embed="rId8">
            <a:extLst>
              <a:ext uri="{28A0092B-C50C-407E-A947-70E740481C1C}">
                <a14:useLocalDpi xmlns:a14="http://schemas.microsoft.com/office/drawing/2010/main"/>
              </a:ext>
            </a:extLst>
          </a:blip>
          <a:srcRect/>
          <a:stretch/>
        </p:blipFill>
        <p:spPr>
          <a:xfrm>
            <a:off x="1152000" y="3474057"/>
            <a:ext cx="6840000" cy="2167693"/>
          </a:xfrm>
          <a:prstGeom prst="rect">
            <a:avLst/>
          </a:prstGeom>
        </p:spPr>
      </p:pic>
    </p:spTree>
    <p:extLst>
      <p:ext uri="{BB962C8B-B14F-4D97-AF65-F5344CB8AC3E}">
        <p14:creationId xmlns:p14="http://schemas.microsoft.com/office/powerpoint/2010/main" val="188611882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SPAIN Alternate">
    <p:spTree>
      <p:nvGrpSpPr>
        <p:cNvPr id="1" name=""/>
        <p:cNvGrpSpPr/>
        <p:nvPr/>
      </p:nvGrpSpPr>
      <p:grpSpPr>
        <a:xfrm>
          <a:off x="0" y="0"/>
          <a:ext cx="0" cy="0"/>
          <a:chOff x="0" y="0"/>
          <a:chExt cx="0" cy="0"/>
        </a:xfrm>
      </p:grpSpPr>
      <p:pic>
        <p:nvPicPr>
          <p:cNvPr id="236547"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1065822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64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975400"/>
          </a:xfrm>
          <a:prstGeom prst="rect">
            <a:avLst/>
          </a:prstGeom>
        </p:spPr>
      </p:pic>
    </p:spTree>
    <p:extLst>
      <p:ext uri="{BB962C8B-B14F-4D97-AF65-F5344CB8AC3E}">
        <p14:creationId xmlns:p14="http://schemas.microsoft.com/office/powerpoint/2010/main" val="669507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Mexico ">
    <p:spTree>
      <p:nvGrpSpPr>
        <p:cNvPr id="1" name=""/>
        <p:cNvGrpSpPr/>
        <p:nvPr/>
      </p:nvGrpSpPr>
      <p:grpSpPr>
        <a:xfrm>
          <a:off x="0" y="0"/>
          <a:ext cx="0" cy="0"/>
          <a:chOff x="0" y="0"/>
          <a:chExt cx="0" cy="0"/>
        </a:xfrm>
      </p:grpSpPr>
      <p:pic>
        <p:nvPicPr>
          <p:cNvPr id="8" name="Picture 50"/>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9179106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74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7">
            <a:extLst>
              <a:ext uri="{28A0092B-C50C-407E-A947-70E740481C1C}">
                <a14:useLocalDpi xmlns:a14="http://schemas.microsoft.com/office/drawing/2010/main"/>
              </a:ext>
            </a:extLst>
          </a:blip>
          <a:srcRect/>
          <a:stretch/>
        </p:blipFill>
        <p:spPr>
          <a:xfrm>
            <a:off x="1152000" y="3332809"/>
            <a:ext cx="6840000" cy="2167693"/>
          </a:xfrm>
          <a:prstGeom prst="rect">
            <a:avLst/>
          </a:prstGeom>
        </p:spPr>
      </p:pic>
    </p:spTree>
    <p:extLst>
      <p:ext uri="{BB962C8B-B14F-4D97-AF65-F5344CB8AC3E}">
        <p14:creationId xmlns:p14="http://schemas.microsoft.com/office/powerpoint/2010/main" val="40076164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ver Mexico ">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423081"/>
            <a:ext cx="9144000" cy="72810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79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14738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Mexico Alternate">
    <p:spTree>
      <p:nvGrpSpPr>
        <p:cNvPr id="1" name=""/>
        <p:cNvGrpSpPr/>
        <p:nvPr/>
      </p:nvGrpSpPr>
      <p:grpSpPr>
        <a:xfrm>
          <a:off x="0" y="0"/>
          <a:ext cx="0" cy="0"/>
          <a:chOff x="0" y="0"/>
          <a:chExt cx="0" cy="0"/>
        </a:xfrm>
      </p:grpSpPr>
      <p:pic>
        <p:nvPicPr>
          <p:cNvPr id="13"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83221846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85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26853" y="3254060"/>
            <a:ext cx="6782113" cy="2950219"/>
          </a:xfrm>
          <a:prstGeom prst="rect">
            <a:avLst/>
          </a:prstGeom>
        </p:spPr>
      </p:pic>
    </p:spTree>
    <p:extLst>
      <p:ext uri="{BB962C8B-B14F-4D97-AF65-F5344CB8AC3E}">
        <p14:creationId xmlns:p14="http://schemas.microsoft.com/office/powerpoint/2010/main" val="1366143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ver Mexico Alterna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0869433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2773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pic>
        <p:nvPicPr>
          <p:cNvPr id="327688" name="Picture 8" descr="Image result for computer programming">
            <a:extLst>
              <a:ext uri="{FF2B5EF4-FFF2-40B4-BE49-F238E27FC236}">
                <a16:creationId xmlns:a16="http://schemas.microsoft.com/office/drawing/2014/main" id="{B26A2C48-3D59-4A7F-8856-F51AC6D70804}"/>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25" t="12270" r="17689"/>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0" name="TextBox 9"/>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52291" y="3315817"/>
            <a:ext cx="7427925" cy="3231147"/>
          </a:xfrm>
          <a:prstGeom prst="rect">
            <a:avLst/>
          </a:prstGeom>
        </p:spPr>
      </p:pic>
    </p:spTree>
    <p:extLst>
      <p:ext uri="{BB962C8B-B14F-4D97-AF65-F5344CB8AC3E}">
        <p14:creationId xmlns:p14="http://schemas.microsoft.com/office/powerpoint/2010/main" val="2429111331"/>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NDIA">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a:fillRect/>
          </a:stretch>
        </p:blipFill>
        <p:spPr>
          <a:xfrm>
            <a:off x="0" y="1"/>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15025759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95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7646963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INDIA Alterna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48447891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05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371774678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68111" y="1352606"/>
            <a:ext cx="3421062" cy="1325561"/>
          </a:xfrm>
        </p:spPr>
        <p:txBody>
          <a:bodyPr tIns="0" bIns="0">
            <a:normAutofit/>
          </a:bodyPr>
          <a:lstStyle>
            <a:lvl1pPr marL="0" indent="0" algn="ctr">
              <a:buNone/>
              <a:defRPr lang="en-GB" sz="3000" b="1" kern="1200" dirty="0">
                <a:solidFill>
                  <a:schemeClr val="tx1"/>
                </a:solidFill>
                <a:latin typeface="+mj-lt"/>
                <a:ea typeface="+mj-ea"/>
                <a:cs typeface="+mj-cs"/>
              </a:defRPr>
            </a:lvl1pPr>
          </a:lstStyle>
          <a:p>
            <a:pPr lvl="0"/>
            <a:r>
              <a:rPr lang="en-US" dirty="0"/>
              <a:t>Click to edit</a:t>
            </a:r>
            <a:endParaRPr lang="en-GB" dirty="0"/>
          </a:p>
        </p:txBody>
      </p:sp>
      <p:sp>
        <p:nvSpPr>
          <p:cNvPr id="21" name="Text Placeholder 4"/>
          <p:cNvSpPr>
            <a:spLocks noGrp="1"/>
          </p:cNvSpPr>
          <p:nvPr>
            <p:ph type="body" sz="quarter" idx="11"/>
          </p:nvPr>
        </p:nvSpPr>
        <p:spPr>
          <a:xfrm>
            <a:off x="5114788" y="1352606"/>
            <a:ext cx="3421062" cy="1325561"/>
          </a:xfrm>
        </p:spPr>
        <p:txBody>
          <a:bodyPr tIns="0" bIns="0">
            <a:normAutofit/>
          </a:bodyPr>
          <a:lstStyle>
            <a:lvl1pPr marL="0" indent="0" algn="ctr">
              <a:buNone/>
              <a:defRPr lang="en-GB" sz="3000" b="1" kern="1200" dirty="0">
                <a:solidFill>
                  <a:schemeClr val="tx1"/>
                </a:solidFill>
                <a:latin typeface="+mj-lt"/>
                <a:ea typeface="+mj-ea"/>
                <a:cs typeface="+mj-cs"/>
              </a:defRPr>
            </a:lvl1pPr>
          </a:lstStyle>
          <a:p>
            <a:pPr lvl="0"/>
            <a:r>
              <a:rPr lang="en-US" dirty="0"/>
              <a:t>Click to edit</a:t>
            </a:r>
            <a:endParaRPr lang="en-GB" dirty="0"/>
          </a:p>
        </p:txBody>
      </p:sp>
      <p:cxnSp>
        <p:nvCxnSpPr>
          <p:cNvPr id="7" name="Straight Connector 6"/>
          <p:cNvCxnSpPr/>
          <p:nvPr userDrawn="1"/>
        </p:nvCxnSpPr>
        <p:spPr>
          <a:xfrm>
            <a:off x="4601980" y="1382713"/>
            <a:ext cx="0" cy="4763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2"/>
          </p:nvPr>
        </p:nvSpPr>
        <p:spPr>
          <a:xfrm>
            <a:off x="669341" y="5171374"/>
            <a:ext cx="3419833" cy="600075"/>
          </a:xfrm>
        </p:spPr>
        <p:txBody>
          <a:bodyPr>
            <a:normAutofit/>
          </a:bodyPr>
          <a:lstStyle>
            <a:lvl1pPr marL="0" indent="0">
              <a:buNone/>
              <a:defRPr sz="1000"/>
            </a:lvl1pPr>
          </a:lstStyle>
          <a:p>
            <a:pPr lvl="0"/>
            <a:r>
              <a:rPr lang="en-US" dirty="0"/>
              <a:t>Click to edit</a:t>
            </a:r>
            <a:endParaRPr lang="en-GB" dirty="0"/>
          </a:p>
        </p:txBody>
      </p:sp>
      <p:sp>
        <p:nvSpPr>
          <p:cNvPr id="26" name="Text Placeholder 24"/>
          <p:cNvSpPr>
            <a:spLocks noGrp="1"/>
          </p:cNvSpPr>
          <p:nvPr>
            <p:ph type="body" sz="quarter" idx="13"/>
          </p:nvPr>
        </p:nvSpPr>
        <p:spPr>
          <a:xfrm>
            <a:off x="5114789" y="5171374"/>
            <a:ext cx="3419833" cy="600075"/>
          </a:xfrm>
        </p:spPr>
        <p:txBody>
          <a:bodyPr>
            <a:normAutofit/>
          </a:bodyPr>
          <a:lstStyle>
            <a:lvl1pPr marL="0" indent="0">
              <a:buNone/>
              <a:defRPr sz="1000"/>
            </a:lvl1pPr>
          </a:lstStyle>
          <a:p>
            <a:pPr lvl="0"/>
            <a:r>
              <a:rPr lang="en-US" dirty="0"/>
              <a:t>Click to edit</a:t>
            </a:r>
            <a:endParaRPr lang="en-GB" dirty="0"/>
          </a:p>
        </p:txBody>
      </p:sp>
      <p:sp>
        <p:nvSpPr>
          <p:cNvPr id="12" name="TextBox 11"/>
          <p:cNvSpPr txBox="1"/>
          <p:nvPr userDrawn="1"/>
        </p:nvSpPr>
        <p:spPr>
          <a:xfrm>
            <a:off x="3359026" y="6423326"/>
            <a:ext cx="2440960" cy="249339"/>
          </a:xfrm>
          <a:prstGeom prst="rect">
            <a:avLst/>
          </a:prstGeom>
          <a:noFill/>
          <a:ln>
            <a:noFill/>
          </a:ln>
        </p:spPr>
        <p:txBody>
          <a:bodyPr wrap="square" lIns="91430" tIns="45716" rIns="91430" bIns="45716" rtlCol="0">
            <a:spAutoFit/>
          </a:bodyPr>
          <a:lstStyle/>
          <a:p>
            <a:pPr algn="ctr"/>
            <a:r>
              <a:rPr lang="en-GB" sz="1000" b="1" dirty="0">
                <a:solidFill>
                  <a:srgbClr val="333333"/>
                </a:solidFill>
                <a:latin typeface="Arial Narrow" panose="020B0606020202030204" pitchFamily="34" charset="0"/>
              </a:rPr>
              <a:t>GENERATION: YOU EMPLOYED</a:t>
            </a:r>
          </a:p>
        </p:txBody>
      </p:sp>
      <p:cxnSp>
        <p:nvCxnSpPr>
          <p:cNvPr id="13" name="Straight Connector 12"/>
          <p:cNvCxnSpPr/>
          <p:nvPr userDrawn="1"/>
        </p:nvCxnSpPr>
        <p:spPr>
          <a:xfrm>
            <a:off x="3769567" y="6406723"/>
            <a:ext cx="161108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47886" y="381372"/>
            <a:ext cx="1048326" cy="304968"/>
          </a:xfrm>
          <a:prstGeom prst="rect">
            <a:avLst/>
          </a:prstGeom>
        </p:spPr>
      </p:pic>
      <p:sp>
        <p:nvSpPr>
          <p:cNvPr id="16" name="Text Placeholder 9"/>
          <p:cNvSpPr>
            <a:spLocks noGrp="1"/>
          </p:cNvSpPr>
          <p:nvPr>
            <p:ph type="body" sz="quarter" idx="15" hasCustomPrompt="1"/>
          </p:nvPr>
        </p:nvSpPr>
        <p:spPr>
          <a:xfrm>
            <a:off x="580602" y="413571"/>
            <a:ext cx="1440275" cy="475529"/>
          </a:xfrm>
        </p:spPr>
        <p:txBody>
          <a:bodyPr lIns="0" rIns="0" anchor="t">
            <a:normAutofit/>
          </a:bodyPr>
          <a:lstStyle>
            <a:lvl1pPr marL="0" indent="0">
              <a:buNone/>
              <a:defRPr sz="1000" b="1">
                <a:solidFill>
                  <a:schemeClr val="tx1"/>
                </a:solidFill>
                <a:latin typeface="Arial Narrow" panose="020B0606020202030204" pitchFamily="34" charset="0"/>
              </a:defRPr>
            </a:lvl1pPr>
          </a:lstStyle>
          <a:p>
            <a:pPr lvl="0"/>
            <a:r>
              <a:rPr lang="en-US" dirty="0"/>
              <a:t>CLICK TO EDIT TEXT</a:t>
            </a:r>
            <a:endParaRPr lang="en-GB" dirty="0"/>
          </a:p>
        </p:txBody>
      </p:sp>
      <p:sp>
        <p:nvSpPr>
          <p:cNvPr id="14" name="TextBox 13"/>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pPr lvl="0"/>
              <a:t>‹#›</a:t>
            </a:fld>
            <a:endParaRPr lang="en-US" dirty="0"/>
          </a:p>
        </p:txBody>
      </p:sp>
    </p:spTree>
    <p:extLst>
      <p:ext uri="{BB962C8B-B14F-4D97-AF65-F5344CB8AC3E}">
        <p14:creationId xmlns:p14="http://schemas.microsoft.com/office/powerpoint/2010/main" val="17410014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ver INDIA Alternate">
    <p:spTree>
      <p:nvGrpSpPr>
        <p:cNvPr id="1" name=""/>
        <p:cNvGrpSpPr/>
        <p:nvPr/>
      </p:nvGrpSpPr>
      <p:grpSpPr>
        <a:xfrm>
          <a:off x="0" y="0"/>
          <a:ext cx="0" cy="0"/>
          <a:chOff x="0" y="0"/>
          <a:chExt cx="0" cy="0"/>
        </a:xfrm>
      </p:grpSpPr>
      <p:pic>
        <p:nvPicPr>
          <p:cNvPr id="10" name="Picture 5"/>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6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89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Slide Number Placeholder 5"/>
          <p:cNvSpPr>
            <a:spLocks noGrp="1"/>
          </p:cNvSpPr>
          <p:nvPr>
            <p:ph type="sldNum" sz="quarter" idx="4"/>
          </p:nvPr>
        </p:nvSpPr>
        <p:spPr bwMode="white">
          <a:xfrm>
            <a:off x="8428262" y="6418108"/>
            <a:ext cx="351049" cy="257712"/>
          </a:xfrm>
          <a:prstGeom prst="rect">
            <a:avLst/>
          </a:prstGeom>
        </p:spPr>
        <p:txBody>
          <a:bodyPr lIns="91430" tIns="45716" rIns="91430" bIns="45716"/>
          <a:lstStyle>
            <a:lvl1pPr algn="ctr">
              <a:defRPr sz="1000">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
        <p:nvSpPr>
          <p:cNvPr id="12" name="TextBox 11"/>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13" name="Straight Connector 12"/>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52000" y="3226764"/>
            <a:ext cx="6840000" cy="2774226"/>
          </a:xfrm>
          <a:prstGeom prst="rect">
            <a:avLst/>
          </a:prstGeom>
        </p:spPr>
      </p:pic>
    </p:spTree>
    <p:extLst>
      <p:ext uri="{BB962C8B-B14F-4D97-AF65-F5344CB8AC3E}">
        <p14:creationId xmlns:p14="http://schemas.microsoft.com/office/powerpoint/2010/main" val="3968248365"/>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MiddleEas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6" name="Text Placeholder 15"/>
          <p:cNvSpPr>
            <a:spLocks noGrp="1"/>
          </p:cNvSpPr>
          <p:nvPr>
            <p:ph type="body" sz="quarter" idx="10"/>
          </p:nvPr>
        </p:nvSpPr>
        <p:spPr bwMode="white">
          <a:xfrm>
            <a:off x="3008376" y="5330952"/>
            <a:ext cx="3401568" cy="307768"/>
          </a:xfrm>
          <a:prstGeom prst="rect">
            <a:avLst/>
          </a:prstGeom>
        </p:spPr>
        <p:txBody>
          <a:bodyPr>
            <a:spAutoFit/>
          </a:bodyPr>
          <a:lstStyle>
            <a:lvl1pPr marL="0" indent="0" algn="ctr" defTabSz="914303" rtl="0" eaLnBrk="1" latinLnBrk="0" hangingPunct="1">
              <a:buNone/>
              <a:defRPr lang="en-US" sz="1400" b="1" kern="1200" dirty="0" smtClean="0">
                <a:solidFill>
                  <a:schemeClr val="bg1"/>
                </a:solidFill>
                <a:latin typeface="Helvetica"/>
                <a:ea typeface="+mn-ea"/>
                <a:cs typeface="Helvetica"/>
              </a:defRPr>
            </a:lvl1pPr>
            <a:lvl2pPr marL="0" algn="ctr" defTabSz="914303" rtl="0" eaLnBrk="1" latinLnBrk="0" hangingPunct="1">
              <a:defRPr lang="en-US" sz="1400" b="1" kern="1200" dirty="0" smtClean="0">
                <a:solidFill>
                  <a:schemeClr val="bg1"/>
                </a:solidFill>
                <a:latin typeface="Helvetica"/>
                <a:ea typeface="+mn-ea"/>
                <a:cs typeface="Helvetica"/>
              </a:defRPr>
            </a:lvl2pPr>
            <a:lvl3pPr marL="0" algn="ctr" defTabSz="914303" rtl="0" eaLnBrk="1" latinLnBrk="0" hangingPunct="1">
              <a:defRPr lang="en-US" sz="1400" b="1" kern="1200" dirty="0" smtClean="0">
                <a:solidFill>
                  <a:schemeClr val="bg1"/>
                </a:solidFill>
                <a:latin typeface="Helvetica"/>
                <a:ea typeface="+mn-ea"/>
                <a:cs typeface="Helvetica"/>
              </a:defRPr>
            </a:lvl3pPr>
            <a:lvl4pPr marL="0" algn="ctr" defTabSz="914303" rtl="0" eaLnBrk="1" latinLnBrk="0" hangingPunct="1">
              <a:defRPr lang="en-US" sz="1400" b="1" kern="1200" dirty="0" smtClean="0">
                <a:solidFill>
                  <a:schemeClr val="bg1"/>
                </a:solidFill>
                <a:latin typeface="Helvetica"/>
                <a:ea typeface="+mn-ea"/>
                <a:cs typeface="Helvetica"/>
              </a:defRPr>
            </a:lvl4pPr>
            <a:lvl5pPr marL="0" algn="ctr" defTabSz="914303" rtl="0" eaLnBrk="1" latinLnBrk="0" hangingPunct="1">
              <a:defRPr lang="en-US" sz="1400" b="1" kern="1200" dirty="0" smtClean="0">
                <a:solidFill>
                  <a:schemeClr val="bg1"/>
                </a:solidFill>
                <a:latin typeface="Helvetica"/>
                <a:ea typeface="+mn-ea"/>
                <a:cs typeface="Helvetica"/>
              </a:defRPr>
            </a:lvl5pPr>
          </a:lstStyle>
          <a:p>
            <a:pPr lvl="0"/>
            <a:r>
              <a:rPr lang="en-US" dirty="0"/>
              <a:t>Click to edit Master text styles</a:t>
            </a:r>
          </a:p>
        </p:txBody>
      </p:sp>
      <p:sp>
        <p:nvSpPr>
          <p:cNvPr id="7" name="TextBox 6"/>
          <p:cNvSpPr txBox="1"/>
          <p:nvPr userDrawn="1"/>
        </p:nvSpPr>
        <p:spPr bwMode="white">
          <a:xfrm>
            <a:off x="3129273" y="6406104"/>
            <a:ext cx="2873962" cy="312145"/>
          </a:xfrm>
          <a:prstGeom prst="rect">
            <a:avLst/>
          </a:prstGeom>
          <a:noFill/>
        </p:spPr>
        <p:txBody>
          <a:bodyPr wrap="square" lIns="91430" tIns="45716" rIns="91430" bIns="45716" rtlCol="0">
            <a:spAutoFit/>
          </a:bodyPr>
          <a:lstStyle/>
          <a:p>
            <a:pPr algn="ctr"/>
            <a:r>
              <a:rPr lang="en-GB" sz="1400" b="1" dirty="0">
                <a:solidFill>
                  <a:prstClr val="white"/>
                </a:solidFill>
                <a:latin typeface="Arial Narrow" panose="020B0606020202030204" pitchFamily="34" charset="0"/>
              </a:rPr>
              <a:t>GENERATION: YOU EMPLOYED</a:t>
            </a:r>
          </a:p>
        </p:txBody>
      </p:sp>
      <p:cxnSp>
        <p:nvCxnSpPr>
          <p:cNvPr id="8" name="Straight Connector 7"/>
          <p:cNvCxnSpPr/>
          <p:nvPr userDrawn="1"/>
        </p:nvCxnSpPr>
        <p:spPr bwMode="white">
          <a:xfrm>
            <a:off x="3503981" y="6391322"/>
            <a:ext cx="20994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152000" y="2069008"/>
            <a:ext cx="6840000" cy="2167693"/>
          </a:xfrm>
          <a:prstGeom prst="rect">
            <a:avLst/>
          </a:prstGeom>
        </p:spPr>
      </p:pic>
    </p:spTree>
    <p:extLst>
      <p:ext uri="{BB962C8B-B14F-4D97-AF65-F5344CB8AC3E}">
        <p14:creationId xmlns:p14="http://schemas.microsoft.com/office/powerpoint/2010/main" val="745037509"/>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neration - GRN Blank">
    <p:bg>
      <p:bgPr>
        <a:solidFill>
          <a:schemeClr val="accent1"/>
        </a:solidFill>
        <a:effectLst/>
      </p:bgPr>
    </p:bg>
    <p:spTree>
      <p:nvGrpSpPr>
        <p:cNvPr id="1" name=""/>
        <p:cNvGrpSpPr/>
        <p:nvPr/>
      </p:nvGrpSpPr>
      <p:grpSpPr>
        <a:xfrm>
          <a:off x="0" y="0"/>
          <a:ext cx="0" cy="0"/>
          <a:chOff x="0" y="0"/>
          <a:chExt cx="0" cy="0"/>
        </a:xfrm>
      </p:grpSpPr>
      <p:sp>
        <p:nvSpPr>
          <p:cNvPr id="12" name="Text Placeholder 9"/>
          <p:cNvSpPr>
            <a:spLocks noGrp="1"/>
          </p:cNvSpPr>
          <p:nvPr>
            <p:ph type="body" sz="quarter" idx="15" hasCustomPrompt="1"/>
          </p:nvPr>
        </p:nvSpPr>
        <p:spPr>
          <a:xfrm>
            <a:off x="580602" y="413571"/>
            <a:ext cx="2312723"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8" name="TextBox 7"/>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1" name="Straight Connector 10"/>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8437551" y="6418108"/>
            <a:ext cx="341760" cy="246221"/>
          </a:xfrm>
          <a:prstGeom prst="rect">
            <a:avLst/>
          </a:prstGeom>
        </p:spPr>
        <p:txBody>
          <a:bodyPr lIns="91430" tIns="45716" rIns="91430" bIns="45716"/>
          <a:lstStyle>
            <a:defPPr>
              <a:defRPr lang="en-US"/>
            </a:defPPr>
            <a:lvl1pPr algn="ctr">
              <a:defRPr sz="1000">
                <a:solidFill>
                  <a:srgbClr val="333333"/>
                </a:solidFill>
              </a:defRPr>
            </a:lvl1pPr>
          </a:lstStyle>
          <a:p>
            <a:pPr lvl="0"/>
            <a:fld id="{B15882F0-7369-4CE3-A27C-1FC1166784BD}" type="slidenum">
              <a:rPr lang="en-US" smtClean="0">
                <a:solidFill>
                  <a:schemeClr val="bg1"/>
                </a:solidFill>
              </a:rPr>
              <a:pPr lvl="0"/>
              <a:t>‹#›</a:t>
            </a:fld>
            <a:endParaRPr lang="en-US" dirty="0">
              <a:solidFill>
                <a:schemeClr val="bg1"/>
              </a:solidFill>
            </a:endParaRPr>
          </a:p>
        </p:txBody>
      </p:sp>
    </p:spTree>
    <p:extLst>
      <p:ext uri="{BB962C8B-B14F-4D97-AF65-F5344CB8AC3E}">
        <p14:creationId xmlns:p14="http://schemas.microsoft.com/office/powerpoint/2010/main" val="37358332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tion - GRN CTR TTL TOP">
    <p:bg>
      <p:bgPr>
        <a:solidFill>
          <a:schemeClr val="accent1"/>
        </a:solidFill>
        <a:effectLst/>
      </p:bgPr>
    </p:bg>
    <p:spTree>
      <p:nvGrpSpPr>
        <p:cNvPr id="1" name=""/>
        <p:cNvGrpSpPr/>
        <p:nvPr/>
      </p:nvGrpSpPr>
      <p:grpSpPr>
        <a:xfrm>
          <a:off x="0" y="0"/>
          <a:ext cx="0" cy="0"/>
          <a:chOff x="0" y="0"/>
          <a:chExt cx="0" cy="0"/>
        </a:xfrm>
      </p:grpSpPr>
      <p:sp>
        <p:nvSpPr>
          <p:cNvPr id="14" name="Text Placeholder 9"/>
          <p:cNvSpPr>
            <a:spLocks noGrp="1"/>
          </p:cNvSpPr>
          <p:nvPr>
            <p:ph type="body" sz="quarter" idx="15" hasCustomPrompt="1"/>
          </p:nvPr>
        </p:nvSpPr>
        <p:spPr>
          <a:xfrm>
            <a:off x="580602" y="413571"/>
            <a:ext cx="2899577" cy="475529"/>
          </a:xfrm>
        </p:spPr>
        <p:txBody>
          <a:bodyPr lIns="0" rIns="0" anchor="t">
            <a:normAutofit/>
          </a:bodyPr>
          <a:lstStyle>
            <a:lvl1pPr marL="0" indent="0">
              <a:buNone/>
              <a:defRPr sz="1000" b="1">
                <a:solidFill>
                  <a:schemeClr val="bg1"/>
                </a:solidFill>
                <a:latin typeface="Arial Narrow" panose="020B0606020202030204" pitchFamily="34" charset="0"/>
              </a:defRPr>
            </a:lvl1pPr>
          </a:lstStyle>
          <a:p>
            <a:pPr lvl="0"/>
            <a:r>
              <a:rPr lang="en-US" dirty="0"/>
              <a:t>CLICK TO EDIT TEXT</a:t>
            </a:r>
            <a:endParaRPr lang="en-GB" dirty="0"/>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b="21066"/>
          <a:stretch/>
        </p:blipFill>
        <p:spPr bwMode="black">
          <a:xfrm>
            <a:off x="7544409" y="375654"/>
            <a:ext cx="1071904" cy="338179"/>
          </a:xfrm>
          <a:prstGeom prst="rect">
            <a:avLst/>
          </a:prstGeom>
        </p:spPr>
      </p:pic>
      <p:sp>
        <p:nvSpPr>
          <p:cNvPr id="9" name="TextBox 8"/>
          <p:cNvSpPr txBox="1"/>
          <p:nvPr userDrawn="1"/>
        </p:nvSpPr>
        <p:spPr>
          <a:xfrm>
            <a:off x="3359026" y="6423326"/>
            <a:ext cx="2440960" cy="249339"/>
          </a:xfrm>
          <a:prstGeom prst="rect">
            <a:avLst/>
          </a:prstGeom>
          <a:noFill/>
        </p:spPr>
        <p:txBody>
          <a:bodyPr wrap="square" lIns="91430" tIns="45716" rIns="91430" bIns="45716" rtlCol="0">
            <a:spAutoFit/>
          </a:bodyPr>
          <a:lstStyle/>
          <a:p>
            <a:pPr algn="ctr"/>
            <a:r>
              <a:rPr lang="en-GB" sz="1000" b="1" dirty="0">
                <a:solidFill>
                  <a:prstClr val="white"/>
                </a:solidFill>
                <a:latin typeface="Arial Narrow" panose="020B0606020202030204" pitchFamily="34" charset="0"/>
              </a:rPr>
              <a:t>GENERATION: YOU EMPLOYED</a:t>
            </a:r>
          </a:p>
        </p:txBody>
      </p:sp>
      <p:cxnSp>
        <p:nvCxnSpPr>
          <p:cNvPr id="12" name="Straight Connector 11"/>
          <p:cNvCxnSpPr/>
          <p:nvPr userDrawn="1"/>
        </p:nvCxnSpPr>
        <p:spPr>
          <a:xfrm>
            <a:off x="3813048" y="6406723"/>
            <a:ext cx="15270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normAutofit/>
          </a:bodyPr>
          <a:lstStyle>
            <a:lvl1pPr>
              <a:defRPr lang="en-US" sz="3000" b="1" kern="1200" baseline="0" dirty="0">
                <a:solidFill>
                  <a:schemeClr val="bg1"/>
                </a:solidFill>
                <a:latin typeface="+mn-lt"/>
                <a:ea typeface="+mn-ea"/>
                <a:cs typeface="+mn-cs"/>
              </a:defRPr>
            </a:lvl1pPr>
          </a:lstStyle>
          <a:p>
            <a:pPr marL="0" lvl="0" indent="0" algn="ctr" defTabSz="914303" rtl="0" eaLnBrk="1" latinLnBrk="0" hangingPunct="1">
              <a:lnSpc>
                <a:spcPct val="100000"/>
              </a:lnSpc>
              <a:spcBef>
                <a:spcPts val="600"/>
              </a:spcBef>
              <a:buFont typeface="Arial" panose="020B0604020202020204" pitchFamily="34" charset="0"/>
              <a:buNone/>
            </a:pPr>
            <a:r>
              <a:rPr lang="en-US" dirty="0"/>
              <a:t>Click to edit Master title style</a:t>
            </a:r>
          </a:p>
        </p:txBody>
      </p:sp>
      <p:sp>
        <p:nvSpPr>
          <p:cNvPr id="2" name="TextBox 1"/>
          <p:cNvSpPr txBox="1"/>
          <p:nvPr userDrawn="1"/>
        </p:nvSpPr>
        <p:spPr>
          <a:xfrm>
            <a:off x="8545514" y="6435725"/>
            <a:ext cx="208756" cy="152400"/>
          </a:xfrm>
          <a:prstGeom prst="rect">
            <a:avLst/>
          </a:prstGeom>
          <a:noFill/>
        </p:spPr>
        <p:txBody>
          <a:bodyPr vert="horz" wrap="none" lIns="0" tIns="0" rIns="0" bIns="0" rtlCol="0">
            <a:noAutofit/>
          </a:bodyPr>
          <a:lstStyle/>
          <a:p>
            <a:pPr algn="l"/>
            <a:fld id="{E711DE81-F48F-49C1-929B-7019DDDBB8C0}" type="slidenum">
              <a:rPr lang="en-US" sz="1000" b="0" i="0" baseline="0" smtClean="0">
                <a:solidFill>
                  <a:schemeClr val="bg1"/>
                </a:solidFill>
              </a:rPr>
              <a:pPr algn="l"/>
              <a:t>‹#›</a:t>
            </a:fld>
            <a:endParaRPr lang="en-US" sz="1000" b="0" i="0" baseline="0">
              <a:solidFill>
                <a:schemeClr val="bg1"/>
              </a:solidFill>
            </a:endParaRPr>
          </a:p>
        </p:txBody>
      </p:sp>
    </p:spTree>
    <p:extLst>
      <p:ext uri="{BB962C8B-B14F-4D97-AF65-F5344CB8AC3E}">
        <p14:creationId xmlns:p14="http://schemas.microsoft.com/office/powerpoint/2010/main" val="2082887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3.xml"/><Relationship Id="rId7" Type="http://schemas.openxmlformats.org/officeDocument/2006/relationships/vmlDrawing" Target="../drawings/vmlDrawing2.v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image" Target="../media/image1.emf"/><Relationship Id="rId4" Type="http://schemas.openxmlformats.org/officeDocument/2006/relationships/slideLayout" Target="../slideLayouts/slideLayout34.xml"/><Relationship Id="rId9"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38.xml"/><Relationship Id="rId7" Type="http://schemas.openxmlformats.org/officeDocument/2006/relationships/vmlDrawing" Target="../drawings/vmlDrawing3.v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3.xml"/><Relationship Id="rId5" Type="http://schemas.openxmlformats.org/officeDocument/2006/relationships/slideLayout" Target="../slideLayouts/slideLayout40.xml"/><Relationship Id="rId10"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4.vml"/><Relationship Id="rId3" Type="http://schemas.openxmlformats.org/officeDocument/2006/relationships/slideLayout" Target="../slideLayouts/slideLayout43.xml"/><Relationship Id="rId7"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image" Target="../media/image1.emf"/><Relationship Id="rId5" Type="http://schemas.openxmlformats.org/officeDocument/2006/relationships/slideLayout" Target="../slideLayouts/slideLayout45.xml"/><Relationship Id="rId10" Type="http://schemas.openxmlformats.org/officeDocument/2006/relationships/oleObject" Target="../embeddings/oleObject4.bin"/><Relationship Id="rId4" Type="http://schemas.openxmlformats.org/officeDocument/2006/relationships/slideLayout" Target="../slideLayouts/slideLayout44.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49.xml"/><Relationship Id="rId7" Type="http://schemas.openxmlformats.org/officeDocument/2006/relationships/vmlDrawing" Target="../drawings/vmlDrawing5.v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image" Target="../media/image1.emf"/><Relationship Id="rId4" Type="http://schemas.openxmlformats.org/officeDocument/2006/relationships/slideLayout" Target="../slideLayouts/slideLayout50.xml"/><Relationship Id="rId9"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slideLayout" Target="../slideLayouts/slideLayout54.xml"/><Relationship Id="rId7" Type="http://schemas.openxmlformats.org/officeDocument/2006/relationships/vmlDrawing" Target="../drawings/vmlDrawing6.v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6.xml"/><Relationship Id="rId5" Type="http://schemas.openxmlformats.org/officeDocument/2006/relationships/slideLayout" Target="../slideLayouts/slideLayout56.xml"/><Relationship Id="rId10" Type="http://schemas.openxmlformats.org/officeDocument/2006/relationships/image" Target="../media/image1.emf"/><Relationship Id="rId4" Type="http://schemas.openxmlformats.org/officeDocument/2006/relationships/slideLayout" Target="../slideLayouts/slideLayout55.xml"/><Relationship Id="rId9" Type="http://schemas.openxmlformats.org/officeDocument/2006/relationships/oleObject" Target="../embeddings/oleObject6.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ags" Target="../tags/tag8.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vmlDrawing" Target="../drawings/vmlDrawing7.vml"/><Relationship Id="rId2" Type="http://schemas.openxmlformats.org/officeDocument/2006/relationships/slideLayout" Target="../slideLayouts/slideLayout58.xml"/><Relationship Id="rId16" Type="http://schemas.openxmlformats.org/officeDocument/2006/relationships/theme" Target="../theme/theme7.xml"/><Relationship Id="rId20" Type="http://schemas.openxmlformats.org/officeDocument/2006/relationships/image" Target="../media/image1.emf"/><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oleObject" Target="../embeddings/oleObject7.bin"/><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3"/>
            </p:custDataLst>
            <p:extLst>
              <p:ext uri="{D42A27DB-BD31-4B8C-83A1-F6EECF244321}">
                <p14:modId xmlns:p14="http://schemas.microsoft.com/office/powerpoint/2010/main" val="106418882"/>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65636"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3" name="Text Placeholder 2"/>
          <p:cNvSpPr>
            <a:spLocks noGrp="1"/>
          </p:cNvSpPr>
          <p:nvPr>
            <p:ph type="body" idx="1"/>
          </p:nvPr>
        </p:nvSpPr>
        <p:spPr>
          <a:xfrm>
            <a:off x="585216" y="2039112"/>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3811140"/>
      </p:ext>
    </p:extLst>
  </p:cSld>
  <p:clrMap bg1="lt1" tx1="dk1" bg2="lt2" tx2="dk2" accent1="accent1" accent2="accent2" accent3="accent3" accent4="accent4" accent5="accent5" accent6="accent6" hlink="hlink" folHlink="folHlink"/>
  <p:sldLayoutIdLst>
    <p:sldLayoutId id="2147483800" r:id="rId1"/>
    <p:sldLayoutId id="2147483828" r:id="rId2"/>
    <p:sldLayoutId id="2147483825" r:id="rId3"/>
    <p:sldLayoutId id="2147483802" r:id="rId4"/>
    <p:sldLayoutId id="2147483832" r:id="rId5"/>
    <p:sldLayoutId id="2147483668" r:id="rId6"/>
    <p:sldLayoutId id="2147483678" r:id="rId7"/>
    <p:sldLayoutId id="2147483791" r:id="rId8"/>
    <p:sldLayoutId id="2147483795" r:id="rId9"/>
    <p:sldLayoutId id="2147483789" r:id="rId10"/>
    <p:sldLayoutId id="2147483803" r:id="rId11"/>
    <p:sldLayoutId id="2147483793" r:id="rId12"/>
    <p:sldLayoutId id="2147483808" r:id="rId13"/>
    <p:sldLayoutId id="2147483809" r:id="rId14"/>
    <p:sldLayoutId id="2147483810" r:id="rId15"/>
    <p:sldLayoutId id="2147483811" r:id="rId16"/>
    <p:sldLayoutId id="2147483812" r:id="rId17"/>
    <p:sldLayoutId id="2147483830" r:id="rId18"/>
    <p:sldLayoutId id="2147483813" r:id="rId19"/>
    <p:sldLayoutId id="2147483814" r:id="rId20"/>
    <p:sldLayoutId id="2147483815" r:id="rId21"/>
    <p:sldLayoutId id="2147483818" r:id="rId22"/>
    <p:sldLayoutId id="2147483831" r:id="rId23"/>
    <p:sldLayoutId id="2147483819" r:id="rId24"/>
    <p:sldLayoutId id="2147483820" r:id="rId25"/>
    <p:sldLayoutId id="2147483973" r:id="rId26"/>
    <p:sldLayoutId id="2147483975" r:id="rId27"/>
    <p:sldLayoutId id="2147483976" r:id="rId28"/>
    <p:sldLayoutId id="2147483980" r:id="rId29"/>
    <p:sldLayoutId id="2147483981" r:id="rId30"/>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285466982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8302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68236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2" r:id="rId5"/>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lang="en-US" sz="1600" kern="1200" dirty="0" smtClean="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lang="en-US" sz="1600" kern="1200" dirty="0" smtClean="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lang="en-US" sz="1600" kern="1200" dirty="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114035104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2599"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9300988"/>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lang="en-US" sz="1600" kern="1200" dirty="0" smtClean="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lang="en-US" sz="1600" kern="1200" dirty="0" smtClean="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lang="en-US" sz="1600" kern="1200" dirty="0" smtClean="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lang="en-US" sz="1600" kern="1200" dirty="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9"/>
            </p:custDataLst>
            <p:extLst>
              <p:ext uri="{D42A27DB-BD31-4B8C-83A1-F6EECF244321}">
                <p14:modId xmlns:p14="http://schemas.microsoft.com/office/powerpoint/2010/main" val="290684250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463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399"/>
            <a:ext cx="8001000" cy="553990"/>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80010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8978577"/>
      </p:ext>
    </p:extLst>
  </p:cSld>
  <p:clrMap bg1="lt1" tx1="dk1" bg2="lt2" tx2="dk2" accent1="accent1" accent2="accent2" accent3="accent3" accent4="accent4" accent5="accent5" accent6="accent6" hlink="hlink" folHlink="folHlink"/>
  <p:sldLayoutIdLst>
    <p:sldLayoutId id="2147483965" r:id="rId1"/>
    <p:sldLayoutId id="2147483955" r:id="rId2"/>
    <p:sldLayoutId id="2147483957" r:id="rId3"/>
    <p:sldLayoutId id="2147483956" r:id="rId4"/>
    <p:sldLayoutId id="2147483958" r:id="rId5"/>
    <p:sldLayoutId id="2147483959" r:id="rId6"/>
  </p:sldLayoutIdLst>
  <p:hf hdr="0" ftr="0" dt="0"/>
  <p:txStyles>
    <p:titleStyle>
      <a:lvl1pPr marL="0" indent="0" algn="l" defTabSz="914303" rtl="0" eaLnBrk="1" latinLnBrk="0" hangingPunct="1">
        <a:lnSpc>
          <a:spcPct val="100000"/>
        </a:lnSpc>
        <a:spcBef>
          <a:spcPts val="600"/>
        </a:spcBef>
        <a:buFont typeface="Arial" panose="020B0604020202020204" pitchFamily="34" charset="0"/>
        <a:buNone/>
        <a:defRPr lang="en-US" sz="3000" b="1" kern="1200" baseline="0" dirty="0">
          <a:solidFill>
            <a:schemeClr val="tx1"/>
          </a:solidFill>
          <a:latin typeface="+mn-lt"/>
          <a:ea typeface="+mn-ea"/>
          <a:cs typeface="+mn-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4138960113"/>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826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78867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63930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181056425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929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5" y="1600200"/>
            <a:ext cx="7886700" cy="1231106"/>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12617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8"/>
            </p:custDataLst>
            <p:extLst>
              <p:ext uri="{D42A27DB-BD31-4B8C-83A1-F6EECF244321}">
                <p14:modId xmlns:p14="http://schemas.microsoft.com/office/powerpoint/2010/main" val="147495915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032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585216" y="914400"/>
            <a:ext cx="7886700" cy="507823"/>
          </a:xfrm>
          <a:prstGeom prst="rect">
            <a:avLst/>
          </a:prstGeom>
        </p:spPr>
        <p:txBody>
          <a:bodyPr vert="horz" lIns="0" tIns="45716" rIns="0" bIns="45716" rtlCol="0" anchor="t" anchorCtr="0">
            <a:spAutoFit/>
          </a:bodyPr>
          <a:lstStyle/>
          <a:p>
            <a:r>
              <a:rPr lang="en-US" dirty="0"/>
              <a:t>Click to edit Master title style</a:t>
            </a:r>
          </a:p>
        </p:txBody>
      </p:sp>
      <p:sp>
        <p:nvSpPr>
          <p:cNvPr id="4" name="Text Placeholder 3"/>
          <p:cNvSpPr>
            <a:spLocks noGrp="1"/>
          </p:cNvSpPr>
          <p:nvPr>
            <p:ph type="body" idx="1"/>
          </p:nvPr>
        </p:nvSpPr>
        <p:spPr>
          <a:xfrm>
            <a:off x="585216" y="1600200"/>
            <a:ext cx="7886700" cy="1231106"/>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97197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964" r:id="rId4"/>
    <p:sldLayoutId id="2147483867" r:id="rId5"/>
    <p:sldLayoutId id="2147483868" r:id="rId6"/>
    <p:sldLayoutId id="2147483869" r:id="rId7"/>
    <p:sldLayoutId id="2147483870" r:id="rId8"/>
    <p:sldLayoutId id="2147483962" r:id="rId9"/>
    <p:sldLayoutId id="2147483871" r:id="rId10"/>
    <p:sldLayoutId id="2147483974" r:id="rId11"/>
    <p:sldLayoutId id="2147483872" r:id="rId12"/>
    <p:sldLayoutId id="2147483873" r:id="rId13"/>
    <p:sldLayoutId id="2147483963" r:id="rId14"/>
    <p:sldLayoutId id="2147483874" r:id="rId15"/>
  </p:sldLayoutIdLst>
  <p:hf hdr="0" ftr="0" dt="0"/>
  <p:txStyles>
    <p:titleStyle>
      <a:lvl1pPr algn="l" defTabSz="914303"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0" indent="0" algn="l" defTabSz="91430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92024" indent="-192024" algn="l" defTabSz="914303" rtl="0" eaLnBrk="1" latinLnBrk="0" hangingPunct="1">
        <a:lnSpc>
          <a:spcPct val="100000"/>
        </a:lnSpc>
        <a:spcBef>
          <a:spcPts val="0"/>
        </a:spcBef>
        <a:buSzPct val="125000"/>
        <a:buFont typeface="Arial" pitchFamily="34" charset="0"/>
        <a:buChar char="▪"/>
        <a:defRPr sz="1600" kern="1200">
          <a:solidFill>
            <a:schemeClr val="tx1"/>
          </a:solidFill>
          <a:latin typeface="+mn-lt"/>
          <a:ea typeface="+mn-ea"/>
          <a:cs typeface="+mn-cs"/>
        </a:defRPr>
      </a:lvl2pPr>
      <a:lvl3pPr marL="457200" indent="-265176"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3pPr>
      <a:lvl4pPr marL="612648" indent="-155448" algn="l" defTabSz="914303" rtl="0" eaLnBrk="1" latinLnBrk="0" hangingPunct="1">
        <a:lnSpc>
          <a:spcPct val="100000"/>
        </a:lnSpc>
        <a:spcBef>
          <a:spcPts val="0"/>
        </a:spcBef>
        <a:buSzPct val="120000"/>
        <a:buFont typeface="Arial" pitchFamily="34" charset="0"/>
        <a:buChar char="▫"/>
        <a:defRPr sz="1600" kern="1200">
          <a:solidFill>
            <a:schemeClr val="tx1"/>
          </a:solidFill>
          <a:latin typeface="+mn-lt"/>
          <a:ea typeface="+mn-ea"/>
          <a:cs typeface="+mn-cs"/>
        </a:defRPr>
      </a:lvl4pPr>
      <a:lvl5pPr marL="749808" indent="-128016" algn="l" defTabSz="914303" rtl="0" eaLnBrk="1" latinLnBrk="0" hangingPunct="1">
        <a:lnSpc>
          <a:spcPct val="100000"/>
        </a:lnSpc>
        <a:spcBef>
          <a:spcPts val="0"/>
        </a:spcBef>
        <a:buSzPct val="89000"/>
        <a:buFont typeface="Arial" pitchFamily="34" charset="0"/>
        <a:buChar char="-"/>
        <a:defRPr sz="1600" kern="1200">
          <a:solidFill>
            <a:schemeClr val="tx1"/>
          </a:solidFill>
          <a:latin typeface="+mn-lt"/>
          <a:ea typeface="+mn-ea"/>
          <a:cs typeface="+mn-cs"/>
        </a:defRPr>
      </a:lvl5pPr>
      <a:lvl6pPr marL="2514333"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5"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37"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88" indent="-228576" algn="l" defTabSz="91430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3" rtl="0" eaLnBrk="1" latinLnBrk="0" hangingPunct="1">
        <a:defRPr sz="1800" kern="1200">
          <a:solidFill>
            <a:schemeClr val="tx1"/>
          </a:solidFill>
          <a:latin typeface="+mn-lt"/>
          <a:ea typeface="+mn-ea"/>
          <a:cs typeface="+mn-cs"/>
        </a:defRPr>
      </a:lvl1pPr>
      <a:lvl2pPr marL="457152"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5" algn="l" defTabSz="914303" rtl="0" eaLnBrk="1" latinLnBrk="0" hangingPunct="1">
        <a:defRPr sz="1800" kern="1200">
          <a:solidFill>
            <a:schemeClr val="tx1"/>
          </a:solidFill>
          <a:latin typeface="+mn-lt"/>
          <a:ea typeface="+mn-ea"/>
          <a:cs typeface="+mn-cs"/>
        </a:defRPr>
      </a:lvl4pPr>
      <a:lvl5pPr marL="1828606" algn="l" defTabSz="914303" rtl="0" eaLnBrk="1" latinLnBrk="0" hangingPunct="1">
        <a:defRPr sz="1800" kern="1200">
          <a:solidFill>
            <a:schemeClr val="tx1"/>
          </a:solidFill>
          <a:latin typeface="+mn-lt"/>
          <a:ea typeface="+mn-ea"/>
          <a:cs typeface="+mn-cs"/>
        </a:defRPr>
      </a:lvl5pPr>
      <a:lvl6pPr marL="2285758" algn="l" defTabSz="914303" rtl="0" eaLnBrk="1" latinLnBrk="0" hangingPunct="1">
        <a:defRPr sz="1800" kern="1200">
          <a:solidFill>
            <a:schemeClr val="tx1"/>
          </a:solidFill>
          <a:latin typeface="+mn-lt"/>
          <a:ea typeface="+mn-ea"/>
          <a:cs typeface="+mn-cs"/>
        </a:defRPr>
      </a:lvl6pPr>
      <a:lvl7pPr marL="2742909" algn="l" defTabSz="914303" rtl="0" eaLnBrk="1" latinLnBrk="0" hangingPunct="1">
        <a:defRPr sz="1800" kern="1200">
          <a:solidFill>
            <a:schemeClr val="tx1"/>
          </a:solidFill>
          <a:latin typeface="+mn-lt"/>
          <a:ea typeface="+mn-ea"/>
          <a:cs typeface="+mn-cs"/>
        </a:defRPr>
      </a:lvl7pPr>
      <a:lvl8pPr marL="3200061" algn="l" defTabSz="914303" rtl="0" eaLnBrk="1" latinLnBrk="0" hangingPunct="1">
        <a:defRPr sz="1800" kern="1200">
          <a:solidFill>
            <a:schemeClr val="tx1"/>
          </a:solidFill>
          <a:latin typeface="+mn-lt"/>
          <a:ea typeface="+mn-ea"/>
          <a:cs typeface="+mn-cs"/>
        </a:defRPr>
      </a:lvl8pPr>
      <a:lvl9pPr marL="3657212" algn="l" defTabSz="91430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9.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dia-installer.de/" TargetMode="External"/><Relationship Id="rId3" Type="http://schemas.openxmlformats.org/officeDocument/2006/relationships/hyperlink" Target="http://staruml.io/" TargetMode="External"/><Relationship Id="rId7" Type="http://schemas.openxmlformats.org/officeDocument/2006/relationships/hyperlink" Target="http://argouml.tigris.org/"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www.bouml.fr/" TargetMode="External"/><Relationship Id="rId5" Type="http://schemas.openxmlformats.org/officeDocument/2006/relationships/hyperlink" Target="https://www.andromda.org/" TargetMode="External"/><Relationship Id="rId4" Type="http://schemas.openxmlformats.org/officeDocument/2006/relationships/hyperlink" Target="https://umbrello.kde.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cacoo.com/" TargetMode="External"/><Relationship Id="rId7" Type="http://schemas.openxmlformats.org/officeDocument/2006/relationships/hyperlink" Target="http://creately.com/creately-start"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lucidchart.com/" TargetMode="External"/><Relationship Id="rId5" Type="http://schemas.openxmlformats.org/officeDocument/2006/relationships/hyperlink" Target="https://grapholite.com/Designer" TargetMode="External"/><Relationship Id="rId4" Type="http://schemas.openxmlformats.org/officeDocument/2006/relationships/hyperlink" Target="http://genmymodel.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www.omg.org/spec/UML/2.5/"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holub.com/u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raw.i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image" Target="../media/image86.gif"/><Relationship Id="rId3" Type="http://schemas.openxmlformats.org/officeDocument/2006/relationships/image" Target="../media/image81.gif"/><Relationship Id="rId7" Type="http://schemas.openxmlformats.org/officeDocument/2006/relationships/image" Target="../media/image85.gif"/><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vmlDrawing" Target="../drawings/vmlDrawing22.vml"/><Relationship Id="rId5" Type="http://schemas.openxmlformats.org/officeDocument/2006/relationships/image" Target="../media/image90.png"/><Relationship Id="rId4" Type="http://schemas.openxmlformats.org/officeDocument/2006/relationships/oleObject" Target="../embeddings/oleObject22.bin"/></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93.gif"/><Relationship Id="rId4" Type="http://schemas.openxmlformats.org/officeDocument/2006/relationships/image" Target="../media/image86.gif"/></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vmlDrawing" Target="../drawings/vmlDrawing23.vml"/><Relationship Id="rId5" Type="http://schemas.openxmlformats.org/officeDocument/2006/relationships/image" Target="../media/image95.png"/><Relationship Id="rId4" Type="http://schemas.openxmlformats.org/officeDocument/2006/relationships/oleObject" Target="../embeddings/oleObject23.bin"/></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3133C-3125-44A6-8236-14E4CA6A6145}"/>
              </a:ext>
            </a:extLst>
          </p:cNvPr>
          <p:cNvSpPr>
            <a:spLocks noGrp="1"/>
          </p:cNvSpPr>
          <p:nvPr>
            <p:ph type="sldNum" sz="quarter" idx="4"/>
          </p:nvPr>
        </p:nvSpPr>
        <p:spPr/>
        <p:txBody>
          <a:bodyPr/>
          <a:lstStyle/>
          <a:p>
            <a:fld id="{D57F1E4F-1CFF-5643-939E-217C01CDF565}" type="slidenum">
              <a:rPr lang="en-US" smtClean="0">
                <a:solidFill>
                  <a:prstClr val="white"/>
                </a:solidFill>
              </a:rPr>
              <a:pPr/>
              <a:t>1</a:t>
            </a:fld>
            <a:endParaRPr lang="en-US" dirty="0">
              <a:solidFill>
                <a:prstClr val="white"/>
              </a:solidFill>
            </a:endParaRPr>
          </a:p>
        </p:txBody>
      </p:sp>
    </p:spTree>
    <p:extLst>
      <p:ext uri="{BB962C8B-B14F-4D97-AF65-F5344CB8AC3E}">
        <p14:creationId xmlns:p14="http://schemas.microsoft.com/office/powerpoint/2010/main" val="208438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351878" y="812930"/>
            <a:ext cx="8001000" cy="553990"/>
          </a:xfrm>
        </p:spPr>
        <p:txBody>
          <a:bodyPr/>
          <a:lstStyle/>
          <a:p>
            <a:pPr algn="l"/>
            <a:r>
              <a:rPr lang="es-MX" dirty="0"/>
              <a:t>Definición</a:t>
            </a:r>
          </a:p>
        </p:txBody>
      </p:sp>
      <p:sp>
        <p:nvSpPr>
          <p:cNvPr id="6" name="TextBox 5">
            <a:extLst>
              <a:ext uri="{FF2B5EF4-FFF2-40B4-BE49-F238E27FC236}">
                <a16:creationId xmlns:a16="http://schemas.microsoft.com/office/drawing/2014/main" id="{07ADEF8D-7659-452B-A0D5-22739FF62DE9}"/>
              </a:ext>
            </a:extLst>
          </p:cNvPr>
          <p:cNvSpPr txBox="1"/>
          <p:nvPr/>
        </p:nvSpPr>
        <p:spPr>
          <a:xfrm>
            <a:off x="507955" y="1996245"/>
            <a:ext cx="8230931" cy="1938992"/>
          </a:xfrm>
          <a:prstGeom prst="rect">
            <a:avLst/>
          </a:prstGeom>
          <a:noFill/>
          <a:ln>
            <a:solidFill>
              <a:schemeClr val="tx1"/>
            </a:solidFill>
          </a:ln>
        </p:spPr>
        <p:txBody>
          <a:bodyPr wrap="square" rtlCol="0">
            <a:spAutoFit/>
          </a:bodyPr>
          <a:lstStyle/>
          <a:p>
            <a:r>
              <a:rPr lang="es-ES" sz="2000" dirty="0"/>
              <a:t>“La programación orientada a objetos es un método de implementación, donde los programas están organizados como colección de objetos cooperativos, cada uno de los cuales representa una instancia de alguna clase, y cuyas clases son todas miembro de una jerarquía de clases unidas mediante relaciones de herencia” </a:t>
            </a:r>
            <a:r>
              <a:rPr lang="es-ES" sz="2000" i="1" dirty="0"/>
              <a:t>(Grady </a:t>
            </a:r>
            <a:r>
              <a:rPr lang="es-ES" sz="2000" i="1" dirty="0" err="1"/>
              <a:t>Booch</a:t>
            </a:r>
            <a:r>
              <a:rPr lang="es-ES" sz="2000" i="1" dirty="0"/>
              <a:t>)</a:t>
            </a:r>
          </a:p>
        </p:txBody>
      </p:sp>
      <p:sp>
        <p:nvSpPr>
          <p:cNvPr id="2" name="CuadroTexto 1"/>
          <p:cNvSpPr txBox="1"/>
          <p:nvPr/>
        </p:nvSpPr>
        <p:spPr>
          <a:xfrm>
            <a:off x="706056" y="4213185"/>
            <a:ext cx="8032830" cy="1292662"/>
          </a:xfrm>
          <a:prstGeom prst="rect">
            <a:avLst/>
          </a:prstGeom>
          <a:noFill/>
        </p:spPr>
        <p:txBody>
          <a:bodyPr wrap="square" rtlCol="0">
            <a:spAutoFit/>
          </a:bodyPr>
          <a:lstStyle/>
          <a:p>
            <a:pPr>
              <a:buSzPct val="115000"/>
            </a:pPr>
            <a:r>
              <a:rPr lang="es-MX" sz="2400" b="1" dirty="0"/>
              <a:t>Observa</a:t>
            </a:r>
            <a:r>
              <a:rPr lang="es-MX" sz="2400" dirty="0"/>
              <a:t> estos tres elementos de la definición:</a:t>
            </a:r>
          </a:p>
          <a:p>
            <a:pPr marL="742902" lvl="1" indent="-285750">
              <a:buSzPct val="115000"/>
              <a:buFont typeface="Arial" panose="020B0604020202020204" pitchFamily="34" charset="0"/>
              <a:buChar char="•"/>
            </a:pPr>
            <a:r>
              <a:rPr lang="es-MX" dirty="0"/>
              <a:t>Utiliza </a:t>
            </a:r>
            <a:r>
              <a:rPr lang="es-MX" b="1" dirty="0"/>
              <a:t>objetos</a:t>
            </a:r>
            <a:r>
              <a:rPr lang="es-MX" dirty="0"/>
              <a:t> y no algoritmos</a:t>
            </a:r>
          </a:p>
          <a:p>
            <a:pPr marL="742902" lvl="1" indent="-285750">
              <a:buSzPct val="115000"/>
              <a:buFont typeface="Arial" panose="020B0604020202020204" pitchFamily="34" charset="0"/>
              <a:buChar char="•"/>
            </a:pPr>
            <a:r>
              <a:rPr lang="es-MX" dirty="0"/>
              <a:t>Cada objeto es </a:t>
            </a:r>
            <a:r>
              <a:rPr lang="es-MX" b="1" dirty="0"/>
              <a:t>instancia</a:t>
            </a:r>
            <a:r>
              <a:rPr lang="es-MX" dirty="0"/>
              <a:t> de una clase</a:t>
            </a:r>
          </a:p>
          <a:p>
            <a:pPr marL="742902" lvl="1" indent="-285750">
              <a:buSzPct val="115000"/>
              <a:buFont typeface="Arial" panose="020B0604020202020204" pitchFamily="34" charset="0"/>
              <a:buChar char="•"/>
            </a:pPr>
            <a:r>
              <a:rPr lang="es-MX" dirty="0"/>
              <a:t>Las clases se relacionan entre sí mediante </a:t>
            </a:r>
            <a:r>
              <a:rPr lang="es-MX" b="1" dirty="0"/>
              <a:t>herencia</a:t>
            </a:r>
            <a:endParaRPr lang="es-MX" sz="2000" dirty="0"/>
          </a:p>
        </p:txBody>
      </p:sp>
      <p:sp>
        <p:nvSpPr>
          <p:cNvPr id="4" name="Rectangle 3">
            <a:extLst>
              <a:ext uri="{FF2B5EF4-FFF2-40B4-BE49-F238E27FC236}">
                <a16:creationId xmlns:a16="http://schemas.microsoft.com/office/drawing/2014/main" id="{00AF5BA0-5E73-4B63-BBFC-83FA203391B6}"/>
              </a:ext>
            </a:extLst>
          </p:cNvPr>
          <p:cNvSpPr/>
          <p:nvPr/>
        </p:nvSpPr>
        <p:spPr>
          <a:xfrm>
            <a:off x="-4822327" y="1108975"/>
            <a:ext cx="5330282" cy="5419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Hay </a:t>
            </a:r>
            <a:r>
              <a:rPr lang="en-US" dirty="0" err="1"/>
              <a:t>mucha</a:t>
            </a:r>
            <a:r>
              <a:rPr lang="en-US" dirty="0"/>
              <a:t> </a:t>
            </a:r>
            <a:r>
              <a:rPr lang="en-US" dirty="0" err="1"/>
              <a:t>información</a:t>
            </a:r>
            <a:r>
              <a:rPr lang="en-US" dirty="0"/>
              <a:t> </a:t>
            </a:r>
            <a:r>
              <a:rPr lang="en-US" dirty="0" err="1"/>
              <a:t>en</a:t>
            </a:r>
            <a:r>
              <a:rPr lang="en-US" dirty="0"/>
              <a:t> las </a:t>
            </a:r>
            <a:r>
              <a:rPr lang="en-US" dirty="0" err="1"/>
              <a:t>diapositivas</a:t>
            </a:r>
            <a:r>
              <a:rPr lang="en-US" dirty="0"/>
              <a:t> 11-61 per </a:t>
            </a:r>
            <a:r>
              <a:rPr lang="en-US" dirty="0" err="1"/>
              <a:t>pocas</a:t>
            </a:r>
            <a:r>
              <a:rPr lang="en-US" dirty="0"/>
              <a:t> </a:t>
            </a:r>
            <a:r>
              <a:rPr lang="en-US" dirty="0" err="1"/>
              <a:t>preguntas</a:t>
            </a:r>
            <a:r>
              <a:rPr lang="en-US" dirty="0"/>
              <a:t> de </a:t>
            </a:r>
            <a:r>
              <a:rPr lang="en-US" dirty="0" err="1"/>
              <a:t>reflexión</a:t>
            </a:r>
            <a:r>
              <a:rPr lang="en-US" dirty="0"/>
              <a:t>/CFUs que </a:t>
            </a:r>
            <a:r>
              <a:rPr lang="en-US" dirty="0" err="1"/>
              <a:t>deben</a:t>
            </a:r>
            <a:r>
              <a:rPr lang="en-US" dirty="0"/>
              <a:t> </a:t>
            </a:r>
            <a:r>
              <a:rPr lang="en-US" dirty="0" err="1"/>
              <a:t>hacer</a:t>
            </a:r>
            <a:r>
              <a:rPr lang="en-US" dirty="0"/>
              <a:t> </a:t>
            </a:r>
            <a:r>
              <a:rPr lang="en-US" dirty="0" err="1"/>
              <a:t>los</a:t>
            </a:r>
            <a:r>
              <a:rPr lang="en-US" dirty="0"/>
              <a:t> </a:t>
            </a:r>
            <a:r>
              <a:rPr lang="en-US" dirty="0" err="1"/>
              <a:t>intructores</a:t>
            </a:r>
            <a:r>
              <a:rPr lang="en-US" dirty="0"/>
              <a:t> para </a:t>
            </a:r>
            <a:r>
              <a:rPr lang="en-US" dirty="0" err="1"/>
              <a:t>ver</a:t>
            </a:r>
            <a:r>
              <a:rPr lang="en-US" dirty="0"/>
              <a:t> </a:t>
            </a:r>
            <a:r>
              <a:rPr lang="en-US" dirty="0" err="1"/>
              <a:t>si</a:t>
            </a:r>
            <a:r>
              <a:rPr lang="en-US" dirty="0"/>
              <a:t> </a:t>
            </a:r>
            <a:r>
              <a:rPr lang="en-US" dirty="0" err="1"/>
              <a:t>entienden</a:t>
            </a:r>
            <a:r>
              <a:rPr lang="en-US" dirty="0"/>
              <a:t> </a:t>
            </a:r>
            <a:r>
              <a:rPr lang="en-US" dirty="0" err="1"/>
              <a:t>los</a:t>
            </a:r>
            <a:r>
              <a:rPr lang="en-US" dirty="0"/>
              <a:t> </a:t>
            </a:r>
            <a:r>
              <a:rPr lang="en-US" dirty="0" err="1"/>
              <a:t>alumnos</a:t>
            </a:r>
            <a:r>
              <a:rPr lang="en-US" dirty="0"/>
              <a:t>.  ¿</a:t>
            </a:r>
            <a:r>
              <a:rPr lang="en-US" dirty="0" err="1"/>
              <a:t>Sería</a:t>
            </a:r>
            <a:r>
              <a:rPr lang="en-US" dirty="0"/>
              <a:t> </a:t>
            </a:r>
            <a:r>
              <a:rPr lang="en-US" dirty="0" err="1"/>
              <a:t>posible</a:t>
            </a:r>
            <a:r>
              <a:rPr lang="en-US" dirty="0"/>
              <a:t> </a:t>
            </a:r>
            <a:r>
              <a:rPr lang="en-US" dirty="0" err="1"/>
              <a:t>agregar</a:t>
            </a:r>
            <a:r>
              <a:rPr lang="en-US" dirty="0"/>
              <a:t> </a:t>
            </a:r>
            <a:r>
              <a:rPr lang="en-US" dirty="0" err="1"/>
              <a:t>unas</a:t>
            </a:r>
            <a:r>
              <a:rPr lang="en-US" dirty="0"/>
              <a:t>?</a:t>
            </a:r>
          </a:p>
          <a:p>
            <a:pPr algn="ctr"/>
            <a:endParaRPr lang="en-US" dirty="0"/>
          </a:p>
          <a:p>
            <a:pPr algn="ctr"/>
            <a:r>
              <a:rPr lang="en-US" dirty="0" err="1"/>
              <a:t>También</a:t>
            </a:r>
            <a:r>
              <a:rPr lang="en-US" dirty="0"/>
              <a:t> </a:t>
            </a:r>
            <a:r>
              <a:rPr lang="en-US" dirty="0" err="1"/>
              <a:t>parece</a:t>
            </a:r>
            <a:r>
              <a:rPr lang="en-US" dirty="0"/>
              <a:t> que hay </a:t>
            </a:r>
            <a:r>
              <a:rPr lang="en-US" dirty="0" err="1"/>
              <a:t>mucha</a:t>
            </a:r>
            <a:r>
              <a:rPr lang="en-US" dirty="0"/>
              <a:t> </a:t>
            </a:r>
            <a:r>
              <a:rPr lang="en-US" dirty="0" err="1"/>
              <a:t>información</a:t>
            </a:r>
            <a:r>
              <a:rPr lang="en-US" dirty="0"/>
              <a:t> antes de que </a:t>
            </a:r>
            <a:r>
              <a:rPr lang="en-US" dirty="0" err="1"/>
              <a:t>tengan</a:t>
            </a:r>
            <a:r>
              <a:rPr lang="en-US" dirty="0"/>
              <a:t> la </a:t>
            </a:r>
            <a:r>
              <a:rPr lang="en-US" dirty="0" err="1"/>
              <a:t>oportunidad</a:t>
            </a:r>
            <a:r>
              <a:rPr lang="en-US" dirty="0"/>
              <a:t> de </a:t>
            </a:r>
            <a:r>
              <a:rPr lang="en-US" dirty="0" err="1"/>
              <a:t>practicar</a:t>
            </a:r>
            <a:r>
              <a:rPr lang="en-US" dirty="0"/>
              <a:t>.  ¿Hay </a:t>
            </a:r>
            <a:r>
              <a:rPr lang="en-US" dirty="0" err="1"/>
              <a:t>unas</a:t>
            </a:r>
            <a:r>
              <a:rPr lang="en-US" dirty="0"/>
              <a:t> </a:t>
            </a:r>
            <a:r>
              <a:rPr lang="en-US" dirty="0" err="1"/>
              <a:t>actividades</a:t>
            </a:r>
            <a:r>
              <a:rPr lang="en-US" dirty="0"/>
              <a:t> breves que </a:t>
            </a:r>
            <a:r>
              <a:rPr lang="en-US" dirty="0" err="1"/>
              <a:t>podríamos</a:t>
            </a:r>
            <a:r>
              <a:rPr lang="en-US" dirty="0"/>
              <a:t> </a:t>
            </a:r>
            <a:r>
              <a:rPr lang="en-US" dirty="0" err="1"/>
              <a:t>incluir</a:t>
            </a:r>
            <a:r>
              <a:rPr lang="en-US" dirty="0"/>
              <a:t>?</a:t>
            </a:r>
            <a:endParaRPr lang="es-MX" dirty="0"/>
          </a:p>
        </p:txBody>
      </p:sp>
    </p:spTree>
    <p:extLst>
      <p:ext uri="{BB962C8B-B14F-4D97-AF65-F5344CB8AC3E}">
        <p14:creationId xmlns:p14="http://schemas.microsoft.com/office/powerpoint/2010/main" val="3122931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351878" y="812930"/>
            <a:ext cx="8001000" cy="553990"/>
          </a:xfrm>
        </p:spPr>
        <p:txBody>
          <a:bodyPr/>
          <a:lstStyle/>
          <a:p>
            <a:pPr algn="l"/>
            <a:r>
              <a:rPr lang="es-MX" dirty="0"/>
              <a:t>Ventajas y Desventajas</a:t>
            </a:r>
          </a:p>
        </p:txBody>
      </p:sp>
      <p:sp>
        <p:nvSpPr>
          <p:cNvPr id="6" name="TextBox 5">
            <a:extLst>
              <a:ext uri="{FF2B5EF4-FFF2-40B4-BE49-F238E27FC236}">
                <a16:creationId xmlns:a16="http://schemas.microsoft.com/office/drawing/2014/main" id="{07ADEF8D-7659-452B-A0D5-22739FF62DE9}"/>
              </a:ext>
            </a:extLst>
          </p:cNvPr>
          <p:cNvSpPr txBox="1"/>
          <p:nvPr/>
        </p:nvSpPr>
        <p:spPr>
          <a:xfrm>
            <a:off x="456050" y="1660578"/>
            <a:ext cx="8230931" cy="4216539"/>
          </a:xfrm>
          <a:prstGeom prst="rect">
            <a:avLst/>
          </a:prstGeom>
          <a:noFill/>
          <a:ln>
            <a:solidFill>
              <a:schemeClr val="tx1"/>
            </a:solidFill>
          </a:ln>
        </p:spPr>
        <p:txBody>
          <a:bodyPr wrap="square" rtlCol="0">
            <a:spAutoFit/>
          </a:bodyPr>
          <a:lstStyle/>
          <a:p>
            <a:pPr>
              <a:buSzPct val="115000"/>
            </a:pPr>
            <a:r>
              <a:rPr lang="es-MX" sz="2000" b="1" dirty="0"/>
              <a:t>VENTAJAS</a:t>
            </a:r>
          </a:p>
          <a:p>
            <a:pPr marL="342900" indent="-342900">
              <a:buSzPct val="115000"/>
              <a:buFont typeface="Arial" panose="020B0604020202020204" pitchFamily="34" charset="0"/>
              <a:buChar char="•"/>
            </a:pPr>
            <a:r>
              <a:rPr lang="es-MX" sz="2000" dirty="0"/>
              <a:t>Aumenta la reusabilidad</a:t>
            </a:r>
          </a:p>
          <a:p>
            <a:pPr marL="342900" indent="-342900">
              <a:buSzPct val="115000"/>
              <a:buFont typeface="Arial" panose="020B0604020202020204" pitchFamily="34" charset="0"/>
              <a:buChar char="•"/>
            </a:pPr>
            <a:r>
              <a:rPr lang="es-MX" sz="2000" dirty="0"/>
              <a:t>Forma más modular de modelar problemas </a:t>
            </a:r>
          </a:p>
          <a:p>
            <a:pPr marL="742902" lvl="1" indent="-285750">
              <a:buSzPct val="115000"/>
              <a:buFont typeface="Arial" panose="020B0604020202020204" pitchFamily="34" charset="0"/>
              <a:buChar char="•"/>
            </a:pPr>
            <a:r>
              <a:rPr lang="es-MX" sz="1600" dirty="0"/>
              <a:t>diseños más claros</a:t>
            </a:r>
          </a:p>
          <a:p>
            <a:pPr marL="742902" lvl="1" indent="-285750">
              <a:buSzPct val="115000"/>
              <a:buFont typeface="Arial" panose="020B0604020202020204" pitchFamily="34" charset="0"/>
              <a:buChar char="•"/>
            </a:pPr>
            <a:r>
              <a:rPr lang="es-MX" sz="1600" dirty="0"/>
              <a:t>implementación más clara</a:t>
            </a:r>
          </a:p>
          <a:p>
            <a:pPr marL="742902" lvl="1" indent="-285750">
              <a:buSzPct val="115000"/>
              <a:buFont typeface="Arial" panose="020B0604020202020204" pitchFamily="34" charset="0"/>
              <a:buChar char="•"/>
            </a:pPr>
            <a:r>
              <a:rPr lang="es-MX" sz="1600" dirty="0"/>
              <a:t>mejor manejo de la complejidad</a:t>
            </a:r>
          </a:p>
          <a:p>
            <a:pPr marL="342900" indent="-342900">
              <a:buSzPct val="115000"/>
              <a:buFont typeface="Arial" panose="020B0604020202020204" pitchFamily="34" charset="0"/>
              <a:buChar char="•"/>
            </a:pPr>
            <a:r>
              <a:rPr lang="es-MX" sz="2000" dirty="0"/>
              <a:t>Mantenimiento más eficiente</a:t>
            </a:r>
          </a:p>
          <a:p>
            <a:pPr>
              <a:buSzPct val="115000"/>
              <a:buFontTx/>
              <a:buBlip>
                <a:blip r:embed="rId3"/>
              </a:buBlip>
            </a:pPr>
            <a:endParaRPr lang="es-MX" sz="2000" dirty="0"/>
          </a:p>
          <a:p>
            <a:pPr>
              <a:buSzPct val="115000"/>
            </a:pPr>
            <a:r>
              <a:rPr lang="es-MX" sz="2000" b="1" dirty="0"/>
              <a:t>DESVENTAJAS</a:t>
            </a:r>
          </a:p>
          <a:p>
            <a:pPr marL="342900" indent="-342900">
              <a:buSzPct val="115000"/>
              <a:buFont typeface="Arial" panose="020B0604020202020204" pitchFamily="34" charset="0"/>
              <a:buChar char="•"/>
            </a:pPr>
            <a:r>
              <a:rPr lang="es-MX" sz="2000" dirty="0"/>
              <a:t>La OO no garantiza la construcción de un sistema correcto, como ningún otro método de programación.</a:t>
            </a:r>
          </a:p>
          <a:p>
            <a:pPr marL="342900" indent="-342900">
              <a:buSzPct val="115000"/>
              <a:buFont typeface="Arial" panose="020B0604020202020204" pitchFamily="34" charset="0"/>
              <a:buChar char="•"/>
            </a:pPr>
            <a:r>
              <a:rPr lang="es-MX" sz="2000" dirty="0"/>
              <a:t>Mayor concentración en requerimientos, análisis y diseño.</a:t>
            </a:r>
          </a:p>
          <a:p>
            <a:pPr marL="342900" indent="-342900">
              <a:buSzPct val="115000"/>
              <a:buFont typeface="Arial" panose="020B0604020202020204" pitchFamily="34" charset="0"/>
              <a:buChar char="•"/>
            </a:pPr>
            <a:r>
              <a:rPr lang="es-MX" sz="2000" dirty="0"/>
              <a:t>OO, no es solo la programación, es entender la abstracción.</a:t>
            </a:r>
          </a:p>
          <a:p>
            <a:pPr marL="342900" indent="-342900">
              <a:buSzPct val="115000"/>
              <a:buFont typeface="Arial" panose="020B0604020202020204" pitchFamily="34" charset="0"/>
              <a:buChar char="•"/>
            </a:pPr>
            <a:r>
              <a:rPr lang="es-MX" sz="2000" dirty="0"/>
              <a:t>Las ventajas de OO se obtienen a largo plazo</a:t>
            </a:r>
          </a:p>
        </p:txBody>
      </p:sp>
    </p:spTree>
    <p:extLst>
      <p:ext uri="{BB962C8B-B14F-4D97-AF65-F5344CB8AC3E}">
        <p14:creationId xmlns:p14="http://schemas.microsoft.com/office/powerpoint/2010/main" val="1499084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1143000" y="1433478"/>
            <a:ext cx="7385538" cy="1872429"/>
          </a:xfrm>
          <a:ln>
            <a:noFill/>
          </a:ln>
        </p:spPr>
        <p:txBody>
          <a:bodyPr>
            <a:normAutofit lnSpcReduction="10000"/>
          </a:bodyPr>
          <a:lstStyle/>
          <a:p>
            <a:pPr marL="342900" indent="-342900">
              <a:buSzPct val="115000"/>
              <a:buFont typeface="Arial" panose="020B0604020202020204" pitchFamily="34" charset="0"/>
              <a:buChar char="•"/>
            </a:pPr>
            <a:r>
              <a:rPr lang="es-MX" sz="2000" b="0" dirty="0">
                <a:latin typeface="+mn-lt"/>
              </a:rPr>
              <a:t>Una clase es un molde a partir del cual se pueden crear objetos con la estructura y el comportamiento definidos en dicha clase.</a:t>
            </a:r>
          </a:p>
          <a:p>
            <a:pPr marL="342900" indent="-342900">
              <a:buSzPct val="115000"/>
              <a:buFont typeface="Arial" panose="020B0604020202020204" pitchFamily="34" charset="0"/>
              <a:buChar char="•"/>
            </a:pPr>
            <a:r>
              <a:rPr lang="es-MX" sz="2000" b="0" dirty="0">
                <a:latin typeface="+mn-lt"/>
              </a:rPr>
              <a:t>La identidad de cada objeto es única y no depende de la clase, pues aunque los objetos de misma clase tiene igual estructura, su estado puede ser diferente.</a:t>
            </a:r>
          </a:p>
          <a:p>
            <a:pPr>
              <a:buSzPct val="115000"/>
              <a:buFontTx/>
              <a:buBlip>
                <a:blip r:embed="rId3"/>
              </a:buBlip>
            </a:pPr>
            <a:endParaRPr lang="es-MX" sz="2000" dirty="0"/>
          </a:p>
        </p:txBody>
      </p:sp>
      <p:sp>
        <p:nvSpPr>
          <p:cNvPr id="2" name="1 Título"/>
          <p:cNvSpPr>
            <a:spLocks noGrp="1"/>
          </p:cNvSpPr>
          <p:nvPr>
            <p:ph type="title" idx="4294967295"/>
          </p:nvPr>
        </p:nvSpPr>
        <p:spPr>
          <a:xfrm>
            <a:off x="527538" y="588963"/>
            <a:ext cx="8001000" cy="554037"/>
          </a:xfrm>
        </p:spPr>
        <p:txBody>
          <a:bodyPr/>
          <a:lstStyle/>
          <a:p>
            <a:r>
              <a:rPr lang="es-MX" dirty="0"/>
              <a:t>Clases</a:t>
            </a:r>
          </a:p>
        </p:txBody>
      </p:sp>
      <p:pic>
        <p:nvPicPr>
          <p:cNvPr id="12" name="Picture 25"/>
          <p:cNvPicPr>
            <a:picLocks noChangeAspect="1" noChangeArrowheads="1"/>
          </p:cNvPicPr>
          <p:nvPr/>
        </p:nvPicPr>
        <p:blipFill>
          <a:blip r:embed="rId4" cstate="print"/>
          <a:srcRect/>
          <a:stretch>
            <a:fillRect/>
          </a:stretch>
        </p:blipFill>
        <p:spPr>
          <a:xfrm>
            <a:off x="2970606" y="3596385"/>
            <a:ext cx="3096495" cy="2374350"/>
          </a:xfrm>
          <a:prstGeom prst="rect">
            <a:avLst/>
          </a:prstGeom>
          <a:noFill/>
          <a:ln/>
        </p:spPr>
      </p:pic>
    </p:spTree>
    <p:extLst>
      <p:ext uri="{BB962C8B-B14F-4D97-AF65-F5344CB8AC3E}">
        <p14:creationId xmlns:p14="http://schemas.microsoft.com/office/powerpoint/2010/main" val="265169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686109" y="1594260"/>
            <a:ext cx="7842429" cy="2614831"/>
          </a:xfrm>
        </p:spPr>
        <p:txBody>
          <a:bodyPr>
            <a:noAutofit/>
          </a:bodyPr>
          <a:lstStyle/>
          <a:p>
            <a:pPr marL="342900" indent="-342900">
              <a:buSzPct val="115000"/>
              <a:buFont typeface="Arial" panose="020B0604020202020204" pitchFamily="34" charset="0"/>
              <a:buChar char="•"/>
            </a:pPr>
            <a:r>
              <a:rPr lang="es-MX" sz="2000" b="0" dirty="0">
                <a:latin typeface="+mn-lt"/>
              </a:rPr>
              <a:t>Un objeto es una entidad que  mantiene una estructura (atributos); ofrece un conjunto de operaciones/métodos (comportamiento); y tiene una identidad (distingue un objeto de otro).</a:t>
            </a:r>
          </a:p>
          <a:p>
            <a:pPr marL="342900" indent="-342900">
              <a:buSzPct val="115000"/>
              <a:buFont typeface="Arial" panose="020B0604020202020204" pitchFamily="34" charset="0"/>
              <a:buChar char="•"/>
            </a:pPr>
            <a:r>
              <a:rPr lang="es-MX" sz="2000" b="0" dirty="0">
                <a:latin typeface="+mn-lt"/>
              </a:rPr>
              <a:t>El conjunto de valores asociados a cada atributo en un momento dado se denomina estado.</a:t>
            </a:r>
          </a:p>
          <a:p>
            <a:pPr marL="342900" indent="-342900">
              <a:buSzPct val="115000"/>
              <a:buFont typeface="Arial" panose="020B0604020202020204" pitchFamily="34" charset="0"/>
              <a:buChar char="•"/>
            </a:pPr>
            <a:r>
              <a:rPr lang="es-MX" sz="2000" b="0" dirty="0">
                <a:latin typeface="+mn-lt"/>
              </a:rPr>
              <a:t>Los objetos responden a mensajes recibidos mediante la ejecución de métodos.</a:t>
            </a:r>
          </a:p>
        </p:txBody>
      </p:sp>
      <p:sp>
        <p:nvSpPr>
          <p:cNvPr id="2" name="1 Título"/>
          <p:cNvSpPr>
            <a:spLocks noGrp="1"/>
          </p:cNvSpPr>
          <p:nvPr>
            <p:ph type="title" idx="4294967295"/>
          </p:nvPr>
        </p:nvSpPr>
        <p:spPr>
          <a:xfrm>
            <a:off x="686109" y="679885"/>
            <a:ext cx="8001000" cy="554038"/>
          </a:xfrm>
        </p:spPr>
        <p:txBody>
          <a:bodyPr/>
          <a:lstStyle/>
          <a:p>
            <a:r>
              <a:rPr lang="es-MX" dirty="0"/>
              <a:t>Objetos</a:t>
            </a:r>
          </a:p>
        </p:txBody>
      </p:sp>
      <p:grpSp>
        <p:nvGrpSpPr>
          <p:cNvPr id="9" name="Grupo 8"/>
          <p:cNvGrpSpPr/>
          <p:nvPr/>
        </p:nvGrpSpPr>
        <p:grpSpPr>
          <a:xfrm>
            <a:off x="1086777" y="4004930"/>
            <a:ext cx="6767186" cy="2159740"/>
            <a:chOff x="899592" y="4149874"/>
            <a:chExt cx="6768752" cy="2160240"/>
          </a:xfrm>
        </p:grpSpPr>
        <p:sp>
          <p:nvSpPr>
            <p:cNvPr id="4" name="3 CuadroTexto"/>
            <p:cNvSpPr txBox="1"/>
            <p:nvPr/>
          </p:nvSpPr>
          <p:spPr>
            <a:xfrm>
              <a:off x="3347864" y="4221882"/>
              <a:ext cx="4248472" cy="923330"/>
            </a:xfrm>
            <a:prstGeom prst="rect">
              <a:avLst/>
            </a:prstGeom>
            <a:noFill/>
            <a:ln>
              <a:solidFill>
                <a:schemeClr val="accent1">
                  <a:shade val="50000"/>
                </a:schemeClr>
              </a:solidFill>
            </a:ln>
          </p:spPr>
          <p:txBody>
            <a:bodyPr wrap="square" rtlCol="0">
              <a:spAutoFit/>
            </a:bodyPr>
            <a:lstStyle/>
            <a:p>
              <a:r>
                <a:rPr lang="es-MX" b="1" dirty="0"/>
                <a:t>Información</a:t>
              </a:r>
            </a:p>
            <a:p>
              <a:r>
                <a:rPr lang="es-MX" dirty="0"/>
                <a:t>   nombre = “Universidad RIO”</a:t>
              </a:r>
            </a:p>
            <a:p>
              <a:r>
                <a:rPr lang="es-MX" dirty="0"/>
                <a:t>   domicilio = “Rio 3245”</a:t>
              </a:r>
            </a:p>
          </p:txBody>
        </p:sp>
        <p:sp>
          <p:nvSpPr>
            <p:cNvPr id="5" name="4 CuadroTexto"/>
            <p:cNvSpPr txBox="1"/>
            <p:nvPr/>
          </p:nvSpPr>
          <p:spPr>
            <a:xfrm>
              <a:off x="899592" y="5085978"/>
              <a:ext cx="1656184" cy="369332"/>
            </a:xfrm>
            <a:prstGeom prst="rect">
              <a:avLst/>
            </a:prstGeom>
            <a:noFill/>
            <a:ln>
              <a:solidFill>
                <a:schemeClr val="accent1">
                  <a:shade val="50000"/>
                </a:schemeClr>
              </a:solidFill>
            </a:ln>
          </p:spPr>
          <p:txBody>
            <a:bodyPr wrap="square" rtlCol="0">
              <a:spAutoFit/>
            </a:bodyPr>
            <a:lstStyle/>
            <a:p>
              <a:r>
                <a:rPr lang="es-MX" dirty="0"/>
                <a:t>Universidad</a:t>
              </a:r>
            </a:p>
          </p:txBody>
        </p:sp>
        <p:sp>
          <p:nvSpPr>
            <p:cNvPr id="6" name="5 CuadroTexto"/>
            <p:cNvSpPr txBox="1"/>
            <p:nvPr/>
          </p:nvSpPr>
          <p:spPr>
            <a:xfrm>
              <a:off x="3419872" y="5242768"/>
              <a:ext cx="1656184" cy="923330"/>
            </a:xfrm>
            <a:prstGeom prst="rect">
              <a:avLst/>
            </a:prstGeom>
            <a:noFill/>
            <a:ln>
              <a:solidFill>
                <a:schemeClr val="accent1">
                  <a:shade val="50000"/>
                </a:schemeClr>
              </a:solidFill>
            </a:ln>
          </p:spPr>
          <p:txBody>
            <a:bodyPr wrap="square" rtlCol="0">
              <a:spAutoFit/>
            </a:bodyPr>
            <a:lstStyle/>
            <a:p>
              <a:r>
                <a:rPr lang="es-MX" b="1" dirty="0"/>
                <a:t>Partes</a:t>
              </a:r>
            </a:p>
            <a:p>
              <a:r>
                <a:rPr lang="es-MX" dirty="0"/>
                <a:t>   alumnos</a:t>
              </a:r>
            </a:p>
            <a:p>
              <a:r>
                <a:rPr lang="es-MX" dirty="0"/>
                <a:t>   profesores</a:t>
              </a:r>
            </a:p>
          </p:txBody>
        </p:sp>
        <p:sp>
          <p:nvSpPr>
            <p:cNvPr id="7" name="6 CuadroTexto"/>
            <p:cNvSpPr txBox="1"/>
            <p:nvPr/>
          </p:nvSpPr>
          <p:spPr>
            <a:xfrm>
              <a:off x="5148064" y="5242768"/>
              <a:ext cx="2448272" cy="923330"/>
            </a:xfrm>
            <a:prstGeom prst="rect">
              <a:avLst/>
            </a:prstGeom>
            <a:noFill/>
            <a:ln>
              <a:solidFill>
                <a:schemeClr val="accent1">
                  <a:shade val="50000"/>
                </a:schemeClr>
              </a:solidFill>
            </a:ln>
          </p:spPr>
          <p:txBody>
            <a:bodyPr wrap="square" rtlCol="0">
              <a:spAutoFit/>
            </a:bodyPr>
            <a:lstStyle/>
            <a:p>
              <a:r>
                <a:rPr lang="es-MX" b="1" dirty="0"/>
                <a:t>Comportamiento</a:t>
              </a:r>
            </a:p>
            <a:p>
              <a:r>
                <a:rPr lang="es-MX" dirty="0"/>
                <a:t>   inscribirAlumno</a:t>
              </a:r>
            </a:p>
            <a:p>
              <a:r>
                <a:rPr lang="es-MX" dirty="0"/>
                <a:t>   modiDatosProfesor</a:t>
              </a:r>
            </a:p>
          </p:txBody>
        </p:sp>
        <p:sp>
          <p:nvSpPr>
            <p:cNvPr id="8" name="7 Rectángulo"/>
            <p:cNvSpPr/>
            <p:nvPr/>
          </p:nvSpPr>
          <p:spPr>
            <a:xfrm>
              <a:off x="3203848" y="4149874"/>
              <a:ext cx="4464496"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0" name="9 Conector recto"/>
            <p:cNvCxnSpPr/>
            <p:nvPr/>
          </p:nvCxnSpPr>
          <p:spPr>
            <a:xfrm>
              <a:off x="2555776" y="5229994"/>
              <a:ext cx="648072" cy="31358"/>
            </a:xfrm>
            <a:prstGeom prst="line">
              <a:avLst/>
            </a:prstGeom>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1115616" y="4653930"/>
              <a:ext cx="1080120" cy="369332"/>
            </a:xfrm>
            <a:prstGeom prst="rect">
              <a:avLst/>
            </a:prstGeom>
            <a:noFill/>
          </p:spPr>
          <p:txBody>
            <a:bodyPr wrap="square" rtlCol="0">
              <a:spAutoFit/>
            </a:bodyPr>
            <a:lstStyle/>
            <a:p>
              <a:r>
                <a:rPr lang="es-MX" b="1" dirty="0"/>
                <a:t>Objeto</a:t>
              </a:r>
            </a:p>
          </p:txBody>
        </p:sp>
      </p:grpSp>
    </p:spTree>
    <p:extLst>
      <p:ext uri="{BB962C8B-B14F-4D97-AF65-F5344CB8AC3E}">
        <p14:creationId xmlns:p14="http://schemas.microsoft.com/office/powerpoint/2010/main" val="199041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721278" y="1405076"/>
            <a:ext cx="7596245" cy="581986"/>
          </a:xfrm>
        </p:spPr>
        <p:txBody>
          <a:bodyPr>
            <a:normAutofit/>
          </a:bodyPr>
          <a:lstStyle/>
          <a:p>
            <a:pPr marL="342900" indent="-342900">
              <a:buSzPct val="115000"/>
              <a:buFont typeface="Arial" panose="020B0604020202020204" pitchFamily="34" charset="0"/>
              <a:buChar char="•"/>
            </a:pPr>
            <a:r>
              <a:rPr lang="es-MX" sz="2000" b="0" dirty="0">
                <a:latin typeface="+mn-lt"/>
              </a:rPr>
              <a:t>Todos los objetos son ejemplos o instancias de una clase.</a:t>
            </a:r>
          </a:p>
        </p:txBody>
      </p:sp>
      <p:sp>
        <p:nvSpPr>
          <p:cNvPr id="2" name="1 Título"/>
          <p:cNvSpPr>
            <a:spLocks noGrp="1"/>
          </p:cNvSpPr>
          <p:nvPr>
            <p:ph type="title" idx="4294967295"/>
          </p:nvPr>
        </p:nvSpPr>
        <p:spPr>
          <a:xfrm>
            <a:off x="1143000" y="598488"/>
            <a:ext cx="8001000" cy="554037"/>
          </a:xfrm>
        </p:spPr>
        <p:txBody>
          <a:bodyPr/>
          <a:lstStyle/>
          <a:p>
            <a:r>
              <a:rPr lang="es-MX" dirty="0"/>
              <a:t>Relación entre Clase y Objetos</a:t>
            </a:r>
          </a:p>
        </p:txBody>
      </p:sp>
      <p:pic>
        <p:nvPicPr>
          <p:cNvPr id="5" name="Picture 14"/>
          <p:cNvPicPr>
            <a:picLocks noChangeAspect="1" noChangeArrowheads="1"/>
          </p:cNvPicPr>
          <p:nvPr/>
        </p:nvPicPr>
        <p:blipFill>
          <a:blip r:embed="rId3" cstate="print"/>
          <a:srcRect/>
          <a:stretch>
            <a:fillRect/>
          </a:stretch>
        </p:blipFill>
        <p:spPr>
          <a:xfrm>
            <a:off x="972383" y="2565600"/>
            <a:ext cx="2591788" cy="1987090"/>
          </a:xfrm>
          <a:prstGeom prst="rect">
            <a:avLst/>
          </a:prstGeom>
          <a:noFill/>
          <a:ln/>
        </p:spPr>
      </p:pic>
      <p:pic>
        <p:nvPicPr>
          <p:cNvPr id="6" name="Picture 16"/>
          <p:cNvPicPr>
            <a:picLocks noChangeAspect="1" noChangeArrowheads="1"/>
          </p:cNvPicPr>
          <p:nvPr/>
        </p:nvPicPr>
        <p:blipFill>
          <a:blip r:embed="rId4" cstate="print"/>
          <a:srcRect/>
          <a:stretch>
            <a:fillRect/>
          </a:stretch>
        </p:blipFill>
        <p:spPr>
          <a:xfrm>
            <a:off x="5651872" y="2133156"/>
            <a:ext cx="2504495" cy="3924979"/>
          </a:xfrm>
          <a:prstGeom prst="rect">
            <a:avLst/>
          </a:prstGeom>
          <a:noFill/>
          <a:ln/>
        </p:spPr>
      </p:pic>
    </p:spTree>
    <p:extLst>
      <p:ext uri="{BB962C8B-B14F-4D97-AF65-F5344CB8AC3E}">
        <p14:creationId xmlns:p14="http://schemas.microsoft.com/office/powerpoint/2010/main" val="329355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b="1" i="0" u="none" strike="noStrike" cap="none">
                <a:solidFill>
                  <a:schemeClr val="dk1"/>
                </a:solidFill>
                <a:latin typeface="Arial"/>
                <a:ea typeface="Arial"/>
                <a:cs typeface="Arial"/>
                <a:sym typeface="Arial"/>
              </a:rPr>
              <a:t>Actividad/Práctica</a:t>
            </a:r>
            <a:endParaRPr/>
          </a:p>
        </p:txBody>
      </p:sp>
      <p:sp>
        <p:nvSpPr>
          <p:cNvPr id="506" name="Shape 506"/>
          <p:cNvSpPr txBox="1"/>
          <p:nvPr/>
        </p:nvSpPr>
        <p:spPr>
          <a:xfrm>
            <a:off x="537773" y="1176052"/>
            <a:ext cx="8068453" cy="2749178"/>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b="1" dirty="0">
                <a:solidFill>
                  <a:schemeClr val="dk1"/>
                </a:solidFill>
              </a:rPr>
              <a:t>Meta:</a:t>
            </a:r>
            <a:r>
              <a:rPr lang="en-US" sz="2000" dirty="0">
                <a:solidFill>
                  <a:schemeClr val="dk1"/>
                </a:solidFill>
                <a:latin typeface="Arial"/>
                <a:ea typeface="Arial"/>
                <a:cs typeface="Arial"/>
                <a:sym typeface="Arial"/>
              </a:rPr>
              <a:t> </a:t>
            </a:r>
            <a:r>
              <a:rPr lang="es-MX" sz="2000" dirty="0">
                <a:solidFill>
                  <a:schemeClr val="dk1"/>
                </a:solidFill>
                <a:latin typeface="Arial"/>
                <a:ea typeface="Arial"/>
                <a:cs typeface="Arial"/>
                <a:sym typeface="Arial"/>
              </a:rPr>
              <a:t>Encontrar ejemplos de Clases y Objetos</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Tiempo</a:t>
            </a:r>
            <a:r>
              <a:rPr lang="en-US" sz="2000" b="1" dirty="0">
                <a:solidFill>
                  <a:schemeClr val="dk1"/>
                </a:solidFill>
              </a:rPr>
              <a:t>:</a:t>
            </a:r>
            <a:r>
              <a:rPr lang="en-US" sz="2000" dirty="0">
                <a:solidFill>
                  <a:schemeClr val="dk1"/>
                </a:solidFill>
                <a:latin typeface="Arial"/>
                <a:ea typeface="Arial"/>
                <a:cs typeface="Arial"/>
                <a:sym typeface="Arial"/>
              </a:rPr>
              <a:t> 10 </a:t>
            </a:r>
            <a:r>
              <a:rPr lang="en-US" sz="2000" dirty="0" err="1">
                <a:solidFill>
                  <a:schemeClr val="dk1"/>
                </a:solidFill>
                <a:latin typeface="Arial"/>
                <a:ea typeface="Arial"/>
                <a:cs typeface="Arial"/>
                <a:sym typeface="Arial"/>
              </a:rPr>
              <a:t>minutos</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Pasos</a:t>
            </a:r>
            <a:endParaRPr b="1" dirty="0"/>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Arial"/>
                <a:cs typeface="Arial"/>
                <a:sym typeface="Arial"/>
              </a:rPr>
              <a:t>Pedir a los alumnos que den ejemplos de clases (2 o 3)</a:t>
            </a:r>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Monda"/>
                <a:cs typeface="Arial"/>
                <a:sym typeface="Arial"/>
              </a:rPr>
              <a:t>Pedir que añadan características a cada uno de los ejemplos</a:t>
            </a:r>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Monda"/>
                <a:cs typeface="Arial"/>
                <a:sym typeface="Arial"/>
              </a:rPr>
              <a:t>Pedir que añadan ejemplo de comportamiento a las clases</a:t>
            </a:r>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Monda"/>
                <a:cs typeface="Arial"/>
                <a:sym typeface="Arial"/>
              </a:rPr>
              <a:t>Pedir que den ejemplos de posibles objetos (2 o 3 instancias de clase)</a:t>
            </a:r>
            <a:endParaRPr sz="2000" dirty="0">
              <a:solidFill>
                <a:schemeClr val="dk1"/>
              </a:solidFill>
              <a:latin typeface="Monda"/>
              <a:ea typeface="Monda"/>
              <a:cs typeface="Monda"/>
              <a:sym typeface="Monda"/>
            </a:endParaRPr>
          </a:p>
          <a:p>
            <a:pPr marL="457200" marR="0" lvl="0" indent="-34290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04800" algn="l" rtl="0">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dirty="0">
              <a:solidFill>
                <a:schemeClr val="dk1"/>
              </a:solidFill>
              <a:latin typeface="Arial"/>
              <a:ea typeface="Arial"/>
              <a:cs typeface="Arial"/>
              <a:sym typeface="Arial"/>
            </a:endParaRPr>
          </a:p>
        </p:txBody>
      </p:sp>
      <p:sp>
        <p:nvSpPr>
          <p:cNvPr id="507" name="Shape 507"/>
          <p:cNvSpPr txBox="1"/>
          <p:nvPr/>
        </p:nvSpPr>
        <p:spPr>
          <a:xfrm>
            <a:off x="537773" y="4152646"/>
            <a:ext cx="8068453" cy="138951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t>⟲ </a:t>
            </a:r>
            <a:r>
              <a:rPr lang="en-US" sz="2000" b="1" dirty="0" err="1">
                <a:solidFill>
                  <a:schemeClr val="dk1"/>
                </a:solidFill>
                <a:latin typeface="Arial"/>
                <a:ea typeface="Arial"/>
                <a:cs typeface="Arial"/>
                <a:sym typeface="Arial"/>
              </a:rPr>
              <a:t>Preguntas</a:t>
            </a:r>
            <a:r>
              <a:rPr lang="en-US" sz="2000" b="1" dirty="0">
                <a:solidFill>
                  <a:schemeClr val="dk1"/>
                </a:solidFill>
                <a:latin typeface="Arial"/>
                <a:ea typeface="Arial"/>
                <a:cs typeface="Arial"/>
                <a:sym typeface="Arial"/>
              </a:rPr>
              <a:t> de </a:t>
            </a:r>
            <a:r>
              <a:rPr lang="en-US" sz="2000" b="1" dirty="0" err="1">
                <a:solidFill>
                  <a:schemeClr val="dk1"/>
                </a:solidFill>
                <a:latin typeface="Arial"/>
                <a:ea typeface="Arial"/>
                <a:cs typeface="Arial"/>
                <a:sym typeface="Arial"/>
              </a:rPr>
              <a:t>reflexión</a:t>
            </a:r>
            <a:endParaRPr sz="2000" dirty="0"/>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Cómo</a:t>
            </a:r>
            <a:r>
              <a:rPr lang="en-US" sz="2000" dirty="0">
                <a:solidFill>
                  <a:schemeClr val="dk1"/>
                </a:solidFill>
                <a:latin typeface="Arial"/>
                <a:ea typeface="Arial"/>
                <a:cs typeface="Arial"/>
                <a:sym typeface="Arial"/>
              </a:rPr>
              <a:t> le </a:t>
            </a:r>
            <a:r>
              <a:rPr lang="en-US" sz="2000" dirty="0" err="1">
                <a:solidFill>
                  <a:schemeClr val="dk1"/>
                </a:solidFill>
                <a:latin typeface="Arial"/>
                <a:ea typeface="Arial"/>
                <a:cs typeface="Arial"/>
                <a:sym typeface="Arial"/>
              </a:rPr>
              <a:t>explicaría</a:t>
            </a:r>
            <a:r>
              <a:rPr lang="en-US" sz="2000" dirty="0">
                <a:solidFill>
                  <a:schemeClr val="dk1"/>
                </a:solidFill>
                <a:latin typeface="Arial"/>
                <a:ea typeface="Arial"/>
                <a:cs typeface="Arial"/>
                <a:sym typeface="Arial"/>
              </a:rPr>
              <a:t> a </a:t>
            </a:r>
            <a:r>
              <a:rPr lang="en-US" sz="2000" dirty="0" err="1">
                <a:solidFill>
                  <a:schemeClr val="dk1"/>
                </a:solidFill>
                <a:latin typeface="Arial"/>
                <a:ea typeface="Arial"/>
                <a:cs typeface="Arial"/>
                <a:sym typeface="Arial"/>
              </a:rPr>
              <a:t>alguien</a:t>
            </a:r>
            <a:r>
              <a:rPr lang="en-US" sz="2000" dirty="0">
                <a:solidFill>
                  <a:schemeClr val="dk1"/>
                </a:solidFill>
                <a:latin typeface="Arial"/>
                <a:ea typeface="Arial"/>
                <a:cs typeface="Arial"/>
                <a:sym typeface="Arial"/>
              </a:rPr>
              <a:t> que no </a:t>
            </a:r>
            <a:r>
              <a:rPr lang="en-US" sz="2000" dirty="0" err="1">
                <a:solidFill>
                  <a:schemeClr val="dk1"/>
                </a:solidFill>
                <a:latin typeface="Arial"/>
                <a:ea typeface="Arial"/>
                <a:cs typeface="Arial"/>
                <a:sym typeface="Arial"/>
              </a:rPr>
              <a:t>estuvo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sesión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diferencia</a:t>
            </a:r>
            <a:r>
              <a:rPr lang="en-US" sz="2000" dirty="0">
                <a:solidFill>
                  <a:schemeClr val="dk1"/>
                </a:solidFill>
                <a:latin typeface="Arial"/>
                <a:ea typeface="Arial"/>
                <a:cs typeface="Arial"/>
                <a:sym typeface="Arial"/>
              </a:rPr>
              <a:t> entre </a:t>
            </a:r>
            <a:r>
              <a:rPr lang="en-US" sz="2000" dirty="0" err="1">
                <a:solidFill>
                  <a:schemeClr val="dk1"/>
                </a:solidFill>
                <a:latin typeface="Arial"/>
                <a:ea typeface="Arial"/>
                <a:cs typeface="Arial"/>
                <a:sym typeface="Arial"/>
              </a:rPr>
              <a:t>clase</a:t>
            </a:r>
            <a:r>
              <a:rPr lang="en-US" sz="2000" dirty="0">
                <a:solidFill>
                  <a:schemeClr val="dk1"/>
                </a:solidFill>
                <a:latin typeface="Arial"/>
                <a:ea typeface="Arial"/>
                <a:cs typeface="Arial"/>
                <a:sym typeface="Arial"/>
              </a:rPr>
              <a:t> y </a:t>
            </a:r>
            <a:r>
              <a:rPr lang="en-US" sz="2000" dirty="0" err="1">
                <a:solidFill>
                  <a:schemeClr val="dk1"/>
                </a:solidFill>
                <a:latin typeface="Arial"/>
                <a:ea typeface="Arial"/>
                <a:cs typeface="Arial"/>
                <a:sym typeface="Arial"/>
              </a:rPr>
              <a:t>objeto</a:t>
            </a:r>
            <a:r>
              <a:rPr lang="en-US" sz="2000" dirty="0">
                <a:solidFill>
                  <a:schemeClr val="dk1"/>
                </a:solidFill>
                <a:latin typeface="Arial"/>
                <a:ea typeface="Arial"/>
                <a:cs typeface="Arial"/>
                <a:sym typeface="Arial"/>
              </a:rPr>
              <a:t>?</a:t>
            </a:r>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Qué</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ejemplo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utilizaría</a:t>
            </a:r>
            <a:r>
              <a:rPr lang="en-US" sz="20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0195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527516" y="1121717"/>
            <a:ext cx="7794681" cy="475529"/>
          </a:xfrm>
        </p:spPr>
        <p:txBody>
          <a:bodyPr>
            <a:noAutofit/>
          </a:bodyPr>
          <a:lstStyle/>
          <a:p>
            <a:pPr marL="342900" indent="-342900">
              <a:buFont typeface="Arial" panose="020B0604020202020204" pitchFamily="34" charset="0"/>
              <a:buChar char="•"/>
            </a:pPr>
            <a:r>
              <a:rPr lang="en-US" sz="1800" dirty="0" err="1">
                <a:latin typeface="+mn-lt"/>
              </a:rPr>
              <a:t>Una</a:t>
            </a:r>
            <a:r>
              <a:rPr lang="en-US" sz="1800" dirty="0">
                <a:latin typeface="+mn-lt"/>
              </a:rPr>
              <a:t> </a:t>
            </a:r>
            <a:r>
              <a:rPr lang="en-US" sz="1800" dirty="0" err="1">
                <a:latin typeface="+mn-lt"/>
              </a:rPr>
              <a:t>clase</a:t>
            </a:r>
            <a:r>
              <a:rPr lang="en-US" sz="1800" dirty="0">
                <a:latin typeface="+mn-lt"/>
              </a:rPr>
              <a:t> </a:t>
            </a:r>
            <a:r>
              <a:rPr lang="en-US" sz="1800" dirty="0" err="1">
                <a:latin typeface="+mn-lt"/>
              </a:rPr>
              <a:t>es</a:t>
            </a:r>
            <a:r>
              <a:rPr lang="en-US" sz="1800" dirty="0">
                <a:latin typeface="+mn-lt"/>
              </a:rPr>
              <a:t> un </a:t>
            </a:r>
            <a:r>
              <a:rPr lang="en-US" sz="1800" dirty="0" err="1">
                <a:latin typeface="+mn-lt"/>
              </a:rPr>
              <a:t>molde</a:t>
            </a:r>
            <a:endParaRPr lang="en-US" sz="1800" dirty="0">
              <a:latin typeface="+mn-lt"/>
            </a:endParaRPr>
          </a:p>
          <a:p>
            <a:pPr lvl="2">
              <a:buFont typeface="Arial" panose="020B0604020202020204" pitchFamily="34" charset="0"/>
              <a:buChar char="•"/>
            </a:pPr>
            <a:r>
              <a:rPr lang="en-US" sz="2000" b="1" dirty="0" err="1"/>
              <a:t>Atributos</a:t>
            </a:r>
            <a:r>
              <a:rPr lang="en-US" sz="2000" dirty="0"/>
              <a:t>: </a:t>
            </a:r>
            <a:r>
              <a:rPr lang="en-US" sz="2000" dirty="0" err="1"/>
              <a:t>describen</a:t>
            </a:r>
            <a:r>
              <a:rPr lang="en-US" sz="2000" dirty="0"/>
              <a:t> </a:t>
            </a:r>
            <a:r>
              <a:rPr lang="en-US" sz="2000" dirty="0" err="1"/>
              <a:t>las</a:t>
            </a:r>
            <a:r>
              <a:rPr lang="en-US" sz="2000" dirty="0"/>
              <a:t> </a:t>
            </a:r>
            <a:r>
              <a:rPr lang="en-US" sz="2000" dirty="0" err="1"/>
              <a:t>características</a:t>
            </a:r>
            <a:r>
              <a:rPr lang="en-US" sz="2000" dirty="0"/>
              <a:t> de </a:t>
            </a:r>
            <a:r>
              <a:rPr lang="en-US" sz="2000" dirty="0" err="1"/>
              <a:t>una</a:t>
            </a:r>
            <a:r>
              <a:rPr lang="en-US" sz="2000" dirty="0"/>
              <a:t> </a:t>
            </a:r>
            <a:r>
              <a:rPr lang="en-US" sz="2000" dirty="0" err="1"/>
              <a:t>clase</a:t>
            </a:r>
            <a:endParaRPr lang="en-US" sz="2000" dirty="0"/>
          </a:p>
          <a:p>
            <a:pPr lvl="2">
              <a:buFont typeface="Arial" panose="020B0604020202020204" pitchFamily="34" charset="0"/>
              <a:buChar char="•"/>
            </a:pPr>
            <a:r>
              <a:rPr lang="en-US" sz="2000" b="1" dirty="0" err="1"/>
              <a:t>Métodos</a:t>
            </a:r>
            <a:r>
              <a:rPr lang="en-US" sz="2000" dirty="0"/>
              <a:t>: </a:t>
            </a:r>
            <a:r>
              <a:rPr lang="en-US" sz="2000" dirty="0" err="1"/>
              <a:t>describen</a:t>
            </a:r>
            <a:r>
              <a:rPr lang="en-US" sz="2000" dirty="0"/>
              <a:t> </a:t>
            </a:r>
            <a:r>
              <a:rPr lang="en-US" sz="2000" dirty="0" err="1"/>
              <a:t>comportamiento</a:t>
            </a:r>
            <a:r>
              <a:rPr lang="en-US" sz="2000" dirty="0"/>
              <a:t> </a:t>
            </a:r>
            <a:r>
              <a:rPr lang="en-US" sz="2000" dirty="0" err="1"/>
              <a:t>dinámico</a:t>
            </a:r>
            <a:r>
              <a:rPr lang="en-US" sz="2000" dirty="0"/>
              <a:t> de la </a:t>
            </a:r>
            <a:r>
              <a:rPr lang="en-US" sz="2000" dirty="0" err="1"/>
              <a:t>clase</a:t>
            </a:r>
            <a:endParaRPr lang="en-US" sz="2000" dirty="0"/>
          </a:p>
          <a:p>
            <a:endParaRPr lang="en-US" sz="1800" dirty="0"/>
          </a:p>
          <a:p>
            <a:endParaRPr lang="en-US" sz="1800" dirty="0"/>
          </a:p>
          <a:p>
            <a:endParaRPr lang="en-US" sz="1800" dirty="0"/>
          </a:p>
          <a:p>
            <a:endParaRPr lang="en-US" sz="1800" dirty="0"/>
          </a:p>
          <a:p>
            <a:endParaRPr lang="en-US" sz="1800" dirty="0"/>
          </a:p>
          <a:p>
            <a:endParaRPr lang="en-US" sz="1800" dirty="0"/>
          </a:p>
          <a:p>
            <a:pPr marL="342900" indent="-342900">
              <a:buFont typeface="Arial" panose="020B0604020202020204" pitchFamily="34" charset="0"/>
              <a:buChar char="•"/>
            </a:pPr>
            <a:r>
              <a:rPr lang="en-US" sz="1800" dirty="0">
                <a:latin typeface="+mn-lt"/>
              </a:rPr>
              <a:t>Un </a:t>
            </a:r>
            <a:r>
              <a:rPr lang="en-US" sz="1800" dirty="0" err="1">
                <a:latin typeface="+mn-lt"/>
              </a:rPr>
              <a:t>objeto</a:t>
            </a:r>
            <a:r>
              <a:rPr lang="en-US" sz="1800" dirty="0">
                <a:latin typeface="+mn-lt"/>
              </a:rPr>
              <a:t> </a:t>
            </a:r>
            <a:r>
              <a:rPr lang="en-US" sz="1800" dirty="0" err="1">
                <a:latin typeface="+mn-lt"/>
              </a:rPr>
              <a:t>es</a:t>
            </a:r>
            <a:r>
              <a:rPr lang="en-US" sz="1800" dirty="0">
                <a:latin typeface="+mn-lt"/>
              </a:rPr>
              <a:t> </a:t>
            </a:r>
            <a:r>
              <a:rPr lang="en-US" sz="1800" dirty="0" err="1">
                <a:latin typeface="+mn-lt"/>
              </a:rPr>
              <a:t>una</a:t>
            </a:r>
            <a:r>
              <a:rPr lang="en-US" sz="1800" dirty="0">
                <a:latin typeface="+mn-lt"/>
              </a:rPr>
              <a:t> </a:t>
            </a:r>
            <a:r>
              <a:rPr lang="en-US" sz="1800" dirty="0" err="1">
                <a:latin typeface="+mn-lt"/>
              </a:rPr>
              <a:t>instancia</a:t>
            </a:r>
            <a:r>
              <a:rPr lang="en-US" sz="1800" dirty="0">
                <a:latin typeface="+mn-lt"/>
              </a:rPr>
              <a:t> (un valor </a:t>
            </a:r>
            <a:r>
              <a:rPr lang="en-US" sz="1800" dirty="0" err="1">
                <a:latin typeface="+mn-lt"/>
              </a:rPr>
              <a:t>concreto</a:t>
            </a:r>
            <a:r>
              <a:rPr lang="en-US" sz="1800" dirty="0">
                <a:latin typeface="+mn-lt"/>
              </a:rPr>
              <a:t>) de </a:t>
            </a:r>
            <a:r>
              <a:rPr lang="en-US" sz="1800" dirty="0" err="1">
                <a:latin typeface="+mn-lt"/>
              </a:rPr>
              <a:t>una</a:t>
            </a:r>
            <a:r>
              <a:rPr lang="en-US" sz="1800" dirty="0">
                <a:latin typeface="+mn-lt"/>
              </a:rPr>
              <a:t> </a:t>
            </a:r>
            <a:r>
              <a:rPr lang="en-US" sz="1800" dirty="0" err="1">
                <a:latin typeface="+mn-lt"/>
              </a:rPr>
              <a:t>clase</a:t>
            </a:r>
            <a:endParaRPr lang="en-US" sz="1800" dirty="0">
              <a:latin typeface="+mn-lt"/>
            </a:endParaRPr>
          </a:p>
          <a:p>
            <a:endParaRPr lang="es-ES" sz="1800" dirty="0"/>
          </a:p>
        </p:txBody>
      </p:sp>
      <p:sp>
        <p:nvSpPr>
          <p:cNvPr id="2" name="Título 1"/>
          <p:cNvSpPr>
            <a:spLocks noGrp="1"/>
          </p:cNvSpPr>
          <p:nvPr>
            <p:ph type="title" idx="4294967295"/>
          </p:nvPr>
        </p:nvSpPr>
        <p:spPr>
          <a:xfrm>
            <a:off x="762605" y="378843"/>
            <a:ext cx="8001000" cy="554038"/>
          </a:xfrm>
        </p:spPr>
        <p:txBody>
          <a:bodyPr/>
          <a:lstStyle/>
          <a:p>
            <a:r>
              <a:rPr lang="es-ES" dirty="0"/>
              <a:t>En resumen</a:t>
            </a:r>
          </a:p>
        </p:txBody>
      </p:sp>
      <p:pic>
        <p:nvPicPr>
          <p:cNvPr id="4" name="Picture 2" descr="https://upload.wikimedia.org/wikipedia/commons/thumb/9/98/CPT-OOP-objects_and_classes_-_attmeth.svg/300px-CPT-OOP-objects_and_classes_-_attmeth.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084" y="2117597"/>
            <a:ext cx="2361023" cy="1880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103" y="2043894"/>
            <a:ext cx="1828377" cy="202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6 Flecha derecha"/>
          <p:cNvSpPr/>
          <p:nvPr/>
        </p:nvSpPr>
        <p:spPr>
          <a:xfrm>
            <a:off x="4115183" y="2737139"/>
            <a:ext cx="1295844" cy="641866"/>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S"/>
          </a:p>
        </p:txBody>
      </p:sp>
      <p:pic>
        <p:nvPicPr>
          <p:cNvPr id="7" name="Picture 2" descr="https://upload.wikimedia.org/wikipedia/commons/thumb/6/62/CPT-OOP-objects_and_classes.svg/226px-CPT-OOP-objects_and_classes.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746" y="4563721"/>
            <a:ext cx="2421526" cy="169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59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Características de la POO (30 minutos)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3</a:t>
            </a:r>
          </a:p>
        </p:txBody>
      </p:sp>
    </p:spTree>
    <p:extLst>
      <p:ext uri="{BB962C8B-B14F-4D97-AF65-F5344CB8AC3E}">
        <p14:creationId xmlns:p14="http://schemas.microsoft.com/office/powerpoint/2010/main" val="337342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707924" y="1733085"/>
            <a:ext cx="7683722" cy="475529"/>
          </a:xfrm>
        </p:spPr>
        <p:txBody>
          <a:bodyPr>
            <a:noAutofit/>
          </a:bodyPr>
          <a:lstStyle/>
          <a:p>
            <a:pPr marL="285750" lvl="1" indent="-285750">
              <a:spcBef>
                <a:spcPts val="600"/>
              </a:spcBef>
              <a:buSzPct val="115000"/>
              <a:buFont typeface="Arial" panose="020B0604020202020204" pitchFamily="34" charset="0"/>
              <a:buChar char="•"/>
            </a:pPr>
            <a:r>
              <a:rPr lang="es-MX" sz="1800" b="1" dirty="0" err="1"/>
              <a:t>Modularización</a:t>
            </a:r>
            <a:r>
              <a:rPr lang="es-MX" sz="1800" b="1" dirty="0"/>
              <a:t>: </a:t>
            </a:r>
            <a:r>
              <a:rPr lang="es-MX" sz="1600" dirty="0"/>
              <a:t>Es la propiedad de un sistema para ser descompuesto en un conjunto de módulos unidos y acoplados.</a:t>
            </a:r>
          </a:p>
          <a:p>
            <a:pPr>
              <a:buSzPct val="115000"/>
            </a:pPr>
            <a:endParaRPr lang="es-MX" sz="1800" b="1" dirty="0"/>
          </a:p>
          <a:p>
            <a:pPr lvl="2">
              <a:buSzPct val="70000"/>
            </a:pPr>
            <a:r>
              <a:rPr lang="es-MX" sz="1600" dirty="0"/>
              <a:t>Facilita el diseño de programas grandes</a:t>
            </a:r>
          </a:p>
          <a:p>
            <a:pPr lvl="1">
              <a:buSzPct val="70000"/>
            </a:pPr>
            <a:endParaRPr lang="es-MX" sz="1600" dirty="0"/>
          </a:p>
          <a:p>
            <a:pPr marL="285750" lvl="1" indent="-285750">
              <a:spcBef>
                <a:spcPts val="600"/>
              </a:spcBef>
              <a:buSzPct val="115000"/>
              <a:buFont typeface="Arial" panose="020B0604020202020204" pitchFamily="34" charset="0"/>
              <a:buChar char="•"/>
            </a:pPr>
            <a:r>
              <a:rPr lang="es-MX" sz="1800" b="1" dirty="0"/>
              <a:t>Abstracción: </a:t>
            </a:r>
            <a:r>
              <a:rPr lang="es-MX" sz="1600" dirty="0"/>
              <a:t>Es el análisis de las características, atributos y métodos que son (y que no son) de interés para la aplicación en consideración.</a:t>
            </a:r>
          </a:p>
          <a:p>
            <a:pPr marL="285750" indent="-285750">
              <a:buSzPct val="115000"/>
              <a:buFont typeface="Arial" panose="020B0604020202020204" pitchFamily="34" charset="0"/>
              <a:buChar char="•"/>
            </a:pPr>
            <a:endParaRPr lang="es-MX" sz="1800" b="1" dirty="0"/>
          </a:p>
          <a:p>
            <a:pPr lvl="2">
              <a:buSzPct val="70000"/>
            </a:pPr>
            <a:r>
              <a:rPr lang="es-MX" sz="1600" dirty="0"/>
              <a:t>Denota las características esenciales de un objeto que lo distinguen de otros tipos de objetos.</a:t>
            </a:r>
          </a:p>
          <a:p>
            <a:pPr lvl="1">
              <a:buSzPct val="70000"/>
            </a:pPr>
            <a:endParaRPr lang="es-MX" sz="1600" dirty="0"/>
          </a:p>
          <a:p>
            <a:pPr marL="285750" lvl="1" indent="-285750">
              <a:spcBef>
                <a:spcPts val="600"/>
              </a:spcBef>
              <a:buSzPct val="115000"/>
              <a:buFont typeface="Arial" panose="020B0604020202020204" pitchFamily="34" charset="0"/>
              <a:buChar char="•"/>
            </a:pPr>
            <a:r>
              <a:rPr lang="es-MX" sz="1800" b="1" dirty="0"/>
              <a:t>Agregación: </a:t>
            </a:r>
            <a:r>
              <a:rPr lang="es-MX" sz="1600" dirty="0"/>
              <a:t>Incluir objetos en la estructura de objetos de otra clase.</a:t>
            </a:r>
          </a:p>
          <a:p>
            <a:pPr marL="285750" indent="-285750">
              <a:buSzPct val="115000"/>
              <a:buFont typeface="Arial" panose="020B0604020202020204" pitchFamily="34" charset="0"/>
              <a:buChar char="•"/>
            </a:pPr>
            <a:endParaRPr lang="es-MX" sz="1800" b="1" dirty="0"/>
          </a:p>
          <a:p>
            <a:pPr lvl="2">
              <a:buSzPct val="70000"/>
            </a:pPr>
            <a:r>
              <a:rPr lang="es-MX" sz="1600" dirty="0"/>
              <a:t>Por ejemplo, un edificio tiene puertas y ventanas</a:t>
            </a:r>
          </a:p>
        </p:txBody>
      </p:sp>
      <p:sp>
        <p:nvSpPr>
          <p:cNvPr id="4" name="1 Título"/>
          <p:cNvSpPr>
            <a:spLocks noGrp="1"/>
          </p:cNvSpPr>
          <p:nvPr>
            <p:ph type="title" idx="4294967295"/>
          </p:nvPr>
        </p:nvSpPr>
        <p:spPr>
          <a:xfrm>
            <a:off x="1143000" y="914400"/>
            <a:ext cx="8001000" cy="554038"/>
          </a:xfrm>
        </p:spPr>
        <p:txBody>
          <a:bodyPr/>
          <a:lstStyle/>
          <a:p>
            <a:r>
              <a:rPr lang="es-MX" dirty="0"/>
              <a:t>Características de la POO</a:t>
            </a:r>
          </a:p>
        </p:txBody>
      </p:sp>
    </p:spTree>
    <p:extLst>
      <p:ext uri="{BB962C8B-B14F-4D97-AF65-F5344CB8AC3E}">
        <p14:creationId xmlns:p14="http://schemas.microsoft.com/office/powerpoint/2010/main" val="207522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438918" y="1608610"/>
            <a:ext cx="7811044" cy="475529"/>
          </a:xfrm>
        </p:spPr>
        <p:txBody>
          <a:bodyPr>
            <a:normAutofit/>
          </a:bodyPr>
          <a:lstStyle/>
          <a:p>
            <a:pPr marL="342900" indent="-342900">
              <a:buSzPct val="115000"/>
              <a:buFont typeface="Arial" panose="020B0604020202020204" pitchFamily="34" charset="0"/>
              <a:buChar char="•"/>
            </a:pPr>
            <a:r>
              <a:rPr lang="es-MX" sz="2000" dirty="0"/>
              <a:t>Es una jerarquía estilo “es un(a) &lt;clase&gt;”. </a:t>
            </a:r>
          </a:p>
          <a:p>
            <a:pPr lvl="1">
              <a:buSzPct val="115000"/>
              <a:buFontTx/>
              <a:buBlip>
                <a:blip r:embed="rId3"/>
              </a:buBlip>
            </a:pPr>
            <a:endParaRPr lang="es-MX" sz="1600" dirty="0"/>
          </a:p>
        </p:txBody>
      </p:sp>
      <p:sp>
        <p:nvSpPr>
          <p:cNvPr id="2" name="1 Título"/>
          <p:cNvSpPr>
            <a:spLocks noGrp="1"/>
          </p:cNvSpPr>
          <p:nvPr>
            <p:ph type="title" idx="4294967295"/>
          </p:nvPr>
        </p:nvSpPr>
        <p:spPr>
          <a:xfrm>
            <a:off x="438918" y="634652"/>
            <a:ext cx="7466013" cy="554037"/>
          </a:xfrm>
        </p:spPr>
        <p:txBody>
          <a:bodyPr/>
          <a:lstStyle/>
          <a:p>
            <a:r>
              <a:rPr lang="es-MX" dirty="0"/>
              <a:t>Herencia</a:t>
            </a:r>
          </a:p>
        </p:txBody>
      </p:sp>
      <p:pic>
        <p:nvPicPr>
          <p:cNvPr id="4" name="Imagen 3"/>
          <p:cNvPicPr>
            <a:picLocks noChangeAspect="1"/>
          </p:cNvPicPr>
          <p:nvPr/>
        </p:nvPicPr>
        <p:blipFill rotWithShape="1">
          <a:blip r:embed="rId4"/>
          <a:srcRect r="7841"/>
          <a:stretch/>
        </p:blipFill>
        <p:spPr>
          <a:xfrm>
            <a:off x="5147931" y="3001553"/>
            <a:ext cx="3802081" cy="2515196"/>
          </a:xfrm>
          <a:prstGeom prst="rect">
            <a:avLst/>
          </a:prstGeom>
        </p:spPr>
      </p:pic>
      <p:sp>
        <p:nvSpPr>
          <p:cNvPr id="5" name="Rectángulo 4"/>
          <p:cNvSpPr/>
          <p:nvPr/>
        </p:nvSpPr>
        <p:spPr>
          <a:xfrm>
            <a:off x="346321" y="2967431"/>
            <a:ext cx="4671088" cy="3354765"/>
          </a:xfrm>
          <a:prstGeom prst="rect">
            <a:avLst/>
          </a:prstGeom>
        </p:spPr>
        <p:txBody>
          <a:bodyPr wrap="square">
            <a:spAutoFit/>
          </a:bodyPr>
          <a:lstStyle/>
          <a:p>
            <a:pPr marL="342900" indent="-342900">
              <a:buSzPct val="115000"/>
              <a:buFont typeface="Arial" panose="020B0604020202020204" pitchFamily="34" charset="0"/>
              <a:buChar char="•"/>
            </a:pPr>
            <a:r>
              <a:rPr lang="es-MX" sz="2000" dirty="0">
                <a:latin typeface="Eurostile LT Std" panose="020B0504020202050204" pitchFamily="34" charset="0"/>
              </a:rPr>
              <a:t>Es una </a:t>
            </a:r>
            <a:r>
              <a:rPr lang="es-MX" sz="2000" b="1" dirty="0">
                <a:latin typeface="Eurostile LT Std" panose="020B0504020202050204" pitchFamily="34" charset="0"/>
              </a:rPr>
              <a:t>generalización o especialización</a:t>
            </a:r>
            <a:r>
              <a:rPr lang="es-MX" sz="2000" dirty="0">
                <a:latin typeface="Eurostile LT Std" panose="020B0504020202050204" pitchFamily="34" charset="0"/>
              </a:rPr>
              <a:t> de una clase:</a:t>
            </a:r>
          </a:p>
          <a:p>
            <a:pPr marL="742902" lvl="1" indent="-285750">
              <a:buSzPct val="115000"/>
              <a:buFont typeface="Arial" panose="020B0604020202020204" pitchFamily="34" charset="0"/>
              <a:buChar char="•"/>
            </a:pPr>
            <a:endParaRPr lang="es-MX" dirty="0">
              <a:latin typeface="Eurostile LT Std" panose="020B0504020202050204" pitchFamily="34" charset="0"/>
            </a:endParaRPr>
          </a:p>
          <a:p>
            <a:pPr marL="285750" indent="-285750">
              <a:buSzPct val="115000"/>
              <a:buFont typeface="Arial" panose="020B0604020202020204" pitchFamily="34" charset="0"/>
              <a:buChar char="•"/>
            </a:pPr>
            <a:r>
              <a:rPr lang="es-MX" dirty="0">
                <a:latin typeface="Eurostile LT Std" panose="020B0504020202050204" pitchFamily="34" charset="0"/>
              </a:rPr>
              <a:t>Las </a:t>
            </a:r>
            <a:r>
              <a:rPr lang="es-MX" b="1" dirty="0">
                <a:latin typeface="Eurostile LT Std" panose="020B0504020202050204" pitchFamily="34" charset="0"/>
              </a:rPr>
              <a:t>superclases </a:t>
            </a:r>
            <a:r>
              <a:rPr lang="es-MX" dirty="0">
                <a:latin typeface="Eurostile LT Std" panose="020B0504020202050204" pitchFamily="34" charset="0"/>
              </a:rPr>
              <a:t>son abstracciones </a:t>
            </a:r>
            <a:r>
              <a:rPr lang="es-MX" b="1" dirty="0">
                <a:latin typeface="Eurostile LT Std" panose="020B0504020202050204" pitchFamily="34" charset="0"/>
              </a:rPr>
              <a:t>generalizadas</a:t>
            </a:r>
          </a:p>
          <a:p>
            <a:pPr marL="285750" indent="-285750">
              <a:buSzPct val="115000"/>
              <a:buFont typeface="Arial" panose="020B0604020202020204" pitchFamily="34" charset="0"/>
              <a:buChar char="•"/>
            </a:pPr>
            <a:endParaRPr lang="es-MX" b="1" dirty="0">
              <a:latin typeface="Eurostile LT Std" panose="020B0504020202050204" pitchFamily="34" charset="0"/>
            </a:endParaRPr>
          </a:p>
          <a:p>
            <a:pPr marL="285750" indent="-285750">
              <a:buSzPct val="115000"/>
              <a:buFont typeface="Arial" panose="020B0604020202020204" pitchFamily="34" charset="0"/>
              <a:buChar char="•"/>
            </a:pPr>
            <a:r>
              <a:rPr lang="es-MX" dirty="0">
                <a:latin typeface="Eurostile LT Std" panose="020B0504020202050204" pitchFamily="34" charset="0"/>
              </a:rPr>
              <a:t>Las </a:t>
            </a:r>
            <a:r>
              <a:rPr lang="es-MX" b="1" dirty="0">
                <a:latin typeface="Eurostile LT Std" panose="020B0504020202050204" pitchFamily="34" charset="0"/>
              </a:rPr>
              <a:t>subclases </a:t>
            </a:r>
            <a:r>
              <a:rPr lang="es-MX" dirty="0">
                <a:latin typeface="Eurostile LT Std" panose="020B0504020202050204" pitchFamily="34" charset="0"/>
              </a:rPr>
              <a:t>son abstracciones </a:t>
            </a:r>
            <a:r>
              <a:rPr lang="es-MX" b="1" dirty="0">
                <a:latin typeface="Eurostile LT Std" panose="020B0504020202050204" pitchFamily="34" charset="0"/>
              </a:rPr>
              <a:t>especializadas</a:t>
            </a:r>
            <a:r>
              <a:rPr lang="es-MX" dirty="0">
                <a:latin typeface="Eurostile LT Std" panose="020B0504020202050204" pitchFamily="34" charset="0"/>
              </a:rPr>
              <a:t>.</a:t>
            </a:r>
          </a:p>
          <a:p>
            <a:pPr marL="742902" lvl="1" indent="-285750">
              <a:buSzPct val="115000"/>
              <a:buFont typeface="Arial" panose="020B0604020202020204" pitchFamily="34" charset="0"/>
              <a:buChar char="•"/>
            </a:pPr>
            <a:r>
              <a:rPr lang="es-MX" sz="1600" dirty="0">
                <a:latin typeface="Eurostile LT Std" panose="020B0504020202050204" pitchFamily="34" charset="0"/>
              </a:rPr>
              <a:t>La subclase puede añadir nuevas variables y métodos y/o redefinir (</a:t>
            </a:r>
            <a:r>
              <a:rPr lang="es-MX" sz="1600" dirty="0" err="1">
                <a:latin typeface="Eurostile LT Std" panose="020B0504020202050204" pitchFamily="34" charset="0"/>
              </a:rPr>
              <a:t>override</a:t>
            </a:r>
            <a:r>
              <a:rPr lang="es-MX" sz="1600" dirty="0">
                <a:latin typeface="Eurostile LT Std" panose="020B0504020202050204" pitchFamily="34" charset="0"/>
              </a:rPr>
              <a:t>) las variables y métodos heredados.</a:t>
            </a:r>
          </a:p>
        </p:txBody>
      </p:sp>
      <p:cxnSp>
        <p:nvCxnSpPr>
          <p:cNvPr id="7" name="Conector recto 6"/>
          <p:cNvCxnSpPr/>
          <p:nvPr/>
        </p:nvCxnSpPr>
        <p:spPr>
          <a:xfrm>
            <a:off x="176174" y="2781078"/>
            <a:ext cx="871966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2628234" y="2240020"/>
            <a:ext cx="4428393" cy="369247"/>
          </a:xfrm>
          <a:prstGeom prst="rect">
            <a:avLst/>
          </a:prstGeom>
        </p:spPr>
        <p:txBody>
          <a:bodyPr wrap="none">
            <a:spAutoFit/>
          </a:bodyPr>
          <a:lstStyle/>
          <a:p>
            <a:r>
              <a:rPr lang="es-ES" dirty="0"/>
              <a:t>Por ejemplo, “un alumno es una persona”</a:t>
            </a:r>
          </a:p>
        </p:txBody>
      </p:sp>
    </p:spTree>
    <p:extLst>
      <p:ext uri="{BB962C8B-B14F-4D97-AF65-F5344CB8AC3E}">
        <p14:creationId xmlns:p14="http://schemas.microsoft.com/office/powerpoint/2010/main" val="2212135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78295"/>
            <a:ext cx="6478193" cy="1015655"/>
          </a:xfrm>
        </p:spPr>
        <p:txBody>
          <a:bodyPr/>
          <a:lstStyle/>
          <a:p>
            <a:r>
              <a:rPr lang="es-MX" dirty="0"/>
              <a:t>Fundamentos de Desarrollo Orientado a Objetos</a:t>
            </a:r>
          </a:p>
        </p:txBody>
      </p:sp>
      <p:sp>
        <p:nvSpPr>
          <p:cNvPr id="2" name="TextBox 1"/>
          <p:cNvSpPr txBox="1"/>
          <p:nvPr/>
        </p:nvSpPr>
        <p:spPr>
          <a:xfrm>
            <a:off x="479198" y="5585991"/>
            <a:ext cx="32004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err="1">
                <a:solidFill>
                  <a:schemeClr val="bg1"/>
                </a:solidFill>
              </a:rPr>
              <a:t>Habilidad</a:t>
            </a:r>
            <a:r>
              <a:rPr lang="en-US" dirty="0">
                <a:solidFill>
                  <a:schemeClr val="bg1"/>
                </a:solidFill>
              </a:rPr>
              <a:t> de </a:t>
            </a:r>
            <a:r>
              <a:rPr lang="en-US" dirty="0" err="1">
                <a:solidFill>
                  <a:schemeClr val="bg1"/>
                </a:solidFill>
              </a:rPr>
              <a:t>comportamiento</a:t>
            </a:r>
            <a:endParaRPr lang="en-US" dirty="0">
              <a:solidFill>
                <a:schemeClr val="bg1"/>
              </a:solidFill>
            </a:endParaRPr>
          </a:p>
        </p:txBody>
      </p:sp>
      <p:sp>
        <p:nvSpPr>
          <p:cNvPr id="5" name="TextBox 4"/>
          <p:cNvSpPr txBox="1"/>
          <p:nvPr/>
        </p:nvSpPr>
        <p:spPr>
          <a:xfrm>
            <a:off x="5347251" y="5597602"/>
            <a:ext cx="32004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err="1">
                <a:solidFill>
                  <a:schemeClr val="bg1"/>
                </a:solidFill>
              </a:rPr>
              <a:t>Mentalidad</a:t>
            </a:r>
            <a:endParaRPr lang="en-US" dirty="0">
              <a:solidFill>
                <a:schemeClr val="bg1"/>
              </a:solidFill>
            </a:endParaRPr>
          </a:p>
        </p:txBody>
      </p:sp>
      <p:sp>
        <p:nvSpPr>
          <p:cNvPr id="6" name="TextBox 5"/>
          <p:cNvSpPr txBox="1"/>
          <p:nvPr/>
        </p:nvSpPr>
        <p:spPr>
          <a:xfrm>
            <a:off x="479198" y="1282339"/>
            <a:ext cx="806845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t>Objetivos</a:t>
            </a:r>
            <a:endParaRPr lang="en-US" dirty="0"/>
          </a:p>
        </p:txBody>
      </p:sp>
      <p:sp>
        <p:nvSpPr>
          <p:cNvPr id="7" name="TextBox 6"/>
          <p:cNvSpPr txBox="1"/>
          <p:nvPr/>
        </p:nvSpPr>
        <p:spPr>
          <a:xfrm>
            <a:off x="479198" y="1634115"/>
            <a:ext cx="8068453" cy="1200329"/>
          </a:xfrm>
          <a:prstGeom prst="rect">
            <a:avLst/>
          </a:prstGeom>
          <a:noFill/>
          <a:ln>
            <a:solidFill>
              <a:schemeClr val="accent6"/>
            </a:solidFill>
          </a:ln>
        </p:spPr>
        <p:txBody>
          <a:bodyPr wrap="square" rtlCol="0">
            <a:spAutoFit/>
          </a:bodyPr>
          <a:lstStyle/>
          <a:p>
            <a:pPr marL="285750" indent="-285750">
              <a:buFont typeface="Arial" charset="0"/>
              <a:buChar char="•"/>
            </a:pPr>
            <a:r>
              <a:rPr lang="en-US" dirty="0" err="1">
                <a:solidFill>
                  <a:schemeClr val="bg1"/>
                </a:solidFill>
              </a:rPr>
              <a:t>Evidenciar</a:t>
            </a:r>
            <a:r>
              <a:rPr lang="en-US" dirty="0">
                <a:solidFill>
                  <a:schemeClr val="bg1"/>
                </a:solidFill>
              </a:rPr>
              <a:t> </a:t>
            </a:r>
            <a:r>
              <a:rPr lang="en-US" dirty="0" err="1">
                <a:solidFill>
                  <a:schemeClr val="bg1"/>
                </a:solidFill>
              </a:rPr>
              <a:t>los</a:t>
            </a:r>
            <a:r>
              <a:rPr lang="en-US" dirty="0">
                <a:solidFill>
                  <a:schemeClr val="bg1"/>
                </a:solidFill>
              </a:rPr>
              <a:t> </a:t>
            </a:r>
            <a:r>
              <a:rPr lang="en-US" dirty="0" err="1">
                <a:solidFill>
                  <a:schemeClr val="bg1"/>
                </a:solidFill>
              </a:rPr>
              <a:t>fundamentos</a:t>
            </a:r>
            <a:r>
              <a:rPr lang="en-US" dirty="0">
                <a:solidFill>
                  <a:schemeClr val="bg1"/>
                </a:solidFill>
              </a:rPr>
              <a:t> de la </a:t>
            </a:r>
            <a:r>
              <a:rPr lang="en-US" dirty="0" err="1">
                <a:solidFill>
                  <a:schemeClr val="bg1"/>
                </a:solidFill>
              </a:rPr>
              <a:t>Programación</a:t>
            </a:r>
            <a:r>
              <a:rPr lang="en-US" dirty="0">
                <a:solidFill>
                  <a:schemeClr val="bg1"/>
                </a:solidFill>
              </a:rPr>
              <a:t> </a:t>
            </a:r>
            <a:r>
              <a:rPr lang="en-US" dirty="0" err="1">
                <a:solidFill>
                  <a:schemeClr val="bg1"/>
                </a:solidFill>
              </a:rPr>
              <a:t>Orientada</a:t>
            </a:r>
            <a:r>
              <a:rPr lang="en-US" dirty="0">
                <a:solidFill>
                  <a:schemeClr val="bg1"/>
                </a:solidFill>
              </a:rPr>
              <a:t> a </a:t>
            </a:r>
            <a:r>
              <a:rPr lang="en-US" dirty="0" err="1">
                <a:solidFill>
                  <a:schemeClr val="bg1"/>
                </a:solidFill>
              </a:rPr>
              <a:t>Objetos</a:t>
            </a:r>
            <a:endParaRPr lang="en-US" dirty="0">
              <a:solidFill>
                <a:schemeClr val="bg1"/>
              </a:solidFill>
            </a:endParaRPr>
          </a:p>
          <a:p>
            <a:pPr marL="285750" indent="-285750">
              <a:buFont typeface="Arial" charset="0"/>
              <a:buChar char="•"/>
            </a:pPr>
            <a:r>
              <a:rPr lang="en-US" dirty="0" err="1">
                <a:solidFill>
                  <a:schemeClr val="bg1"/>
                </a:solidFill>
              </a:rPr>
              <a:t>Mostrar</a:t>
            </a:r>
            <a:r>
              <a:rPr lang="en-US" dirty="0">
                <a:solidFill>
                  <a:schemeClr val="bg1"/>
                </a:solidFill>
              </a:rPr>
              <a:t> las </a:t>
            </a:r>
            <a:r>
              <a:rPr lang="en-US" dirty="0" err="1">
                <a:solidFill>
                  <a:schemeClr val="bg1"/>
                </a:solidFill>
              </a:rPr>
              <a:t>diferencias</a:t>
            </a:r>
            <a:r>
              <a:rPr lang="en-US" dirty="0">
                <a:solidFill>
                  <a:schemeClr val="bg1"/>
                </a:solidFill>
              </a:rPr>
              <a:t> </a:t>
            </a:r>
            <a:r>
              <a:rPr lang="en-US" dirty="0" err="1">
                <a:solidFill>
                  <a:schemeClr val="bg1"/>
                </a:solidFill>
              </a:rPr>
              <a:t>más</a:t>
            </a:r>
            <a:r>
              <a:rPr lang="en-US" dirty="0">
                <a:solidFill>
                  <a:schemeClr val="bg1"/>
                </a:solidFill>
              </a:rPr>
              <a:t> </a:t>
            </a:r>
            <a:r>
              <a:rPr lang="en-US" dirty="0" err="1">
                <a:solidFill>
                  <a:schemeClr val="bg1"/>
                </a:solidFill>
              </a:rPr>
              <a:t>relevantes</a:t>
            </a:r>
            <a:r>
              <a:rPr lang="en-US" dirty="0">
                <a:solidFill>
                  <a:schemeClr val="bg1"/>
                </a:solidFill>
              </a:rPr>
              <a:t> del </a:t>
            </a:r>
            <a:r>
              <a:rPr lang="en-US" dirty="0" err="1">
                <a:solidFill>
                  <a:schemeClr val="bg1"/>
                </a:solidFill>
              </a:rPr>
              <a:t>paradigma</a:t>
            </a:r>
            <a:r>
              <a:rPr lang="en-US" dirty="0">
                <a:solidFill>
                  <a:schemeClr val="bg1"/>
                </a:solidFill>
              </a:rPr>
              <a:t> OO vs. el </a:t>
            </a:r>
            <a:r>
              <a:rPr lang="en-US" dirty="0" err="1">
                <a:solidFill>
                  <a:schemeClr val="bg1"/>
                </a:solidFill>
              </a:rPr>
              <a:t>Estructurado</a:t>
            </a:r>
            <a:endParaRPr lang="en-US" dirty="0">
              <a:solidFill>
                <a:schemeClr val="bg1"/>
              </a:solidFill>
            </a:endParaRPr>
          </a:p>
          <a:p>
            <a:pPr marL="285750" indent="-285750">
              <a:buFont typeface="Arial" charset="0"/>
              <a:buChar char="•"/>
            </a:pPr>
            <a:r>
              <a:rPr lang="en-US" dirty="0" err="1">
                <a:solidFill>
                  <a:schemeClr val="bg1"/>
                </a:solidFill>
              </a:rPr>
              <a:t>Mostrar</a:t>
            </a:r>
            <a:r>
              <a:rPr lang="en-US" dirty="0">
                <a:solidFill>
                  <a:schemeClr val="bg1"/>
                </a:solidFill>
              </a:rPr>
              <a:t> la </a:t>
            </a:r>
            <a:r>
              <a:rPr lang="en-US" dirty="0" err="1">
                <a:solidFill>
                  <a:schemeClr val="bg1"/>
                </a:solidFill>
              </a:rPr>
              <a:t>notación</a:t>
            </a:r>
            <a:r>
              <a:rPr lang="en-US" dirty="0">
                <a:solidFill>
                  <a:schemeClr val="bg1"/>
                </a:solidFill>
              </a:rPr>
              <a:t> del </a:t>
            </a:r>
            <a:r>
              <a:rPr lang="en-US" dirty="0" err="1">
                <a:solidFill>
                  <a:schemeClr val="bg1"/>
                </a:solidFill>
              </a:rPr>
              <a:t>Análisis</a:t>
            </a:r>
            <a:r>
              <a:rPr lang="en-US" dirty="0">
                <a:solidFill>
                  <a:schemeClr val="bg1"/>
                </a:solidFill>
              </a:rPr>
              <a:t> OO</a:t>
            </a:r>
          </a:p>
        </p:txBody>
      </p:sp>
      <p:sp>
        <p:nvSpPr>
          <p:cNvPr id="8" name="TextBox 7"/>
          <p:cNvSpPr txBox="1"/>
          <p:nvPr/>
        </p:nvSpPr>
        <p:spPr>
          <a:xfrm>
            <a:off x="479198" y="2808380"/>
            <a:ext cx="806845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Agenda</a:t>
            </a:r>
          </a:p>
        </p:txBody>
      </p:sp>
      <p:sp>
        <p:nvSpPr>
          <p:cNvPr id="9" name="TextBox 8"/>
          <p:cNvSpPr txBox="1"/>
          <p:nvPr/>
        </p:nvSpPr>
        <p:spPr>
          <a:xfrm>
            <a:off x="479198" y="3177712"/>
            <a:ext cx="8068453" cy="2308324"/>
          </a:xfrm>
          <a:prstGeom prst="rect">
            <a:avLst/>
          </a:prstGeom>
          <a:noFill/>
          <a:ln>
            <a:solidFill>
              <a:schemeClr val="accent6"/>
            </a:solidFill>
          </a:ln>
        </p:spPr>
        <p:txBody>
          <a:bodyPr wrap="square" rtlCol="0">
            <a:spAutoFit/>
          </a:bodyPr>
          <a:lstStyle/>
          <a:p>
            <a:pPr marL="457200" indent="-457200">
              <a:buFont typeface="+mj-lt"/>
              <a:buAutoNum type="arabicPeriod"/>
            </a:pPr>
            <a:r>
              <a:rPr lang="es-MX" b="1" dirty="0">
                <a:solidFill>
                  <a:schemeClr val="bg1"/>
                </a:solidFill>
              </a:rPr>
              <a:t>Apertura (10 minutos)</a:t>
            </a:r>
          </a:p>
          <a:p>
            <a:pPr marL="457200" indent="-457200">
              <a:buFont typeface="+mj-lt"/>
              <a:buAutoNum type="arabicPeriod"/>
            </a:pPr>
            <a:r>
              <a:rPr lang="es-MX" b="1" dirty="0">
                <a:solidFill>
                  <a:schemeClr val="bg1"/>
                </a:solidFill>
              </a:rPr>
              <a:t>El paradigma Orientado a Objetos (2 horas)</a:t>
            </a:r>
          </a:p>
          <a:p>
            <a:pPr marL="457200" indent="-457200">
              <a:buFont typeface="+mj-lt"/>
              <a:buAutoNum type="arabicPeriod"/>
            </a:pPr>
            <a:r>
              <a:rPr lang="es-MX" b="1" dirty="0">
                <a:solidFill>
                  <a:schemeClr val="bg1"/>
                </a:solidFill>
              </a:rPr>
              <a:t>Características de la POO (30 minutos)</a:t>
            </a:r>
          </a:p>
          <a:p>
            <a:pPr marL="457200" indent="-457200">
              <a:buFont typeface="+mj-lt"/>
              <a:buAutoNum type="arabicPeriod"/>
            </a:pPr>
            <a:r>
              <a:rPr lang="es-MX" b="1" dirty="0">
                <a:solidFill>
                  <a:schemeClr val="bg1"/>
                </a:solidFill>
              </a:rPr>
              <a:t>Herramientas CASE (30 minutos)</a:t>
            </a:r>
          </a:p>
          <a:p>
            <a:pPr marL="457200" indent="-457200">
              <a:buFont typeface="+mj-lt"/>
              <a:buAutoNum type="arabicPeriod"/>
            </a:pPr>
            <a:r>
              <a:rPr lang="es-MX" b="1" dirty="0">
                <a:solidFill>
                  <a:schemeClr val="bg1"/>
                </a:solidFill>
              </a:rPr>
              <a:t>El modelado y la Notación UML (2 horas)</a:t>
            </a:r>
          </a:p>
          <a:p>
            <a:pPr marL="457200" indent="-457200">
              <a:buFont typeface="+mj-lt"/>
              <a:buAutoNum type="arabicPeriod"/>
            </a:pPr>
            <a:r>
              <a:rPr lang="es-MX" b="1" dirty="0">
                <a:solidFill>
                  <a:schemeClr val="bg1"/>
                </a:solidFill>
              </a:rPr>
              <a:t>Análisis Orientado a Objetos (2 horas)</a:t>
            </a:r>
          </a:p>
          <a:p>
            <a:pPr marL="457200" indent="-457200">
              <a:buFont typeface="+mj-lt"/>
              <a:buAutoNum type="arabicPeriod"/>
            </a:pPr>
            <a:r>
              <a:rPr lang="es-MX" b="1" dirty="0">
                <a:solidFill>
                  <a:schemeClr val="bg1"/>
                </a:solidFill>
              </a:rPr>
              <a:t>Otros elementos de la notación UML (30 minutos)</a:t>
            </a:r>
          </a:p>
          <a:p>
            <a:pPr marL="457200" indent="-457200">
              <a:buFont typeface="+mj-lt"/>
              <a:buAutoNum type="arabicPeriod"/>
            </a:pPr>
            <a:r>
              <a:rPr lang="es-MX" b="1" dirty="0">
                <a:solidFill>
                  <a:schemeClr val="bg1"/>
                </a:solidFill>
              </a:rPr>
              <a:t>Cierre (5 minutos)</a:t>
            </a:r>
          </a:p>
        </p:txBody>
      </p:sp>
      <p:sp>
        <p:nvSpPr>
          <p:cNvPr id="10" name="TextBox 9"/>
          <p:cNvSpPr txBox="1"/>
          <p:nvPr/>
        </p:nvSpPr>
        <p:spPr>
          <a:xfrm>
            <a:off x="479198" y="5955323"/>
            <a:ext cx="3200400" cy="369332"/>
          </a:xfrm>
          <a:prstGeom prst="rect">
            <a:avLst/>
          </a:prstGeom>
          <a:noFill/>
          <a:ln>
            <a:solidFill>
              <a:schemeClr val="accent6"/>
            </a:solidFill>
          </a:ln>
        </p:spPr>
        <p:txBody>
          <a:bodyPr wrap="square" rtlCol="0">
            <a:spAutoFit/>
          </a:bodyPr>
          <a:lstStyle/>
          <a:p>
            <a:pPr algn="ctr"/>
            <a:r>
              <a:rPr lang="en-US" dirty="0" err="1">
                <a:solidFill>
                  <a:schemeClr val="bg1"/>
                </a:solidFill>
              </a:rPr>
              <a:t>Comunicación</a:t>
            </a:r>
            <a:endParaRPr lang="en-US" dirty="0">
              <a:solidFill>
                <a:schemeClr val="bg1"/>
              </a:solidFill>
            </a:endParaRPr>
          </a:p>
        </p:txBody>
      </p:sp>
      <p:sp>
        <p:nvSpPr>
          <p:cNvPr id="11" name="TextBox 10"/>
          <p:cNvSpPr txBox="1"/>
          <p:nvPr/>
        </p:nvSpPr>
        <p:spPr>
          <a:xfrm>
            <a:off x="5347251" y="5955323"/>
            <a:ext cx="3200400" cy="369332"/>
          </a:xfrm>
          <a:prstGeom prst="rect">
            <a:avLst/>
          </a:prstGeom>
          <a:noFill/>
          <a:ln>
            <a:solidFill>
              <a:schemeClr val="accent6"/>
            </a:solidFill>
          </a:ln>
        </p:spPr>
        <p:txBody>
          <a:bodyPr wrap="square" rtlCol="0">
            <a:spAutoFit/>
          </a:bodyPr>
          <a:lstStyle/>
          <a:p>
            <a:pPr algn="ctr"/>
            <a:r>
              <a:rPr lang="en-US" dirty="0" err="1">
                <a:solidFill>
                  <a:schemeClr val="bg1"/>
                </a:solidFill>
              </a:rPr>
              <a:t>Orientación</a:t>
            </a:r>
            <a:r>
              <a:rPr lang="en-US" dirty="0">
                <a:solidFill>
                  <a:schemeClr val="bg1"/>
                </a:solidFill>
              </a:rPr>
              <a:t> a </a:t>
            </a:r>
            <a:r>
              <a:rPr lang="en-US" dirty="0" err="1">
                <a:solidFill>
                  <a:schemeClr val="bg1"/>
                </a:solidFill>
              </a:rPr>
              <a:t>futuro</a:t>
            </a:r>
            <a:endParaRPr lang="en-US" dirty="0">
              <a:solidFill>
                <a:schemeClr val="bg1"/>
              </a:solidFill>
            </a:endParaRPr>
          </a:p>
        </p:txBody>
      </p:sp>
    </p:spTree>
    <p:extLst>
      <p:ext uri="{BB962C8B-B14F-4D97-AF65-F5344CB8AC3E}">
        <p14:creationId xmlns:p14="http://schemas.microsoft.com/office/powerpoint/2010/main" val="36711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2" name="1 Título"/>
          <p:cNvSpPr>
            <a:spLocks noGrp="1"/>
          </p:cNvSpPr>
          <p:nvPr>
            <p:ph type="title" idx="4294967295"/>
          </p:nvPr>
        </p:nvSpPr>
        <p:spPr>
          <a:xfrm>
            <a:off x="1143000" y="914400"/>
            <a:ext cx="8001000" cy="554038"/>
          </a:xfrm>
        </p:spPr>
        <p:txBody>
          <a:bodyPr/>
          <a:lstStyle/>
          <a:p>
            <a:r>
              <a:rPr lang="es-MX" dirty="0"/>
              <a:t>Herencia</a:t>
            </a:r>
          </a:p>
        </p:txBody>
      </p:sp>
      <p:pic>
        <p:nvPicPr>
          <p:cNvPr id="1027" name="Picture 3"/>
          <p:cNvPicPr>
            <a:picLocks noChangeAspect="1" noChangeArrowheads="1"/>
          </p:cNvPicPr>
          <p:nvPr/>
        </p:nvPicPr>
        <p:blipFill>
          <a:blip r:embed="rId3" cstate="print"/>
          <a:srcRect/>
          <a:stretch>
            <a:fillRect/>
          </a:stretch>
        </p:blipFill>
        <p:spPr bwMode="auto">
          <a:xfrm>
            <a:off x="1332390" y="1413244"/>
            <a:ext cx="6475501" cy="4980422"/>
          </a:xfrm>
          <a:prstGeom prst="rect">
            <a:avLst/>
          </a:prstGeom>
          <a:noFill/>
          <a:ln w="9525">
            <a:noFill/>
            <a:miter lim="800000"/>
            <a:headEnd/>
            <a:tailEnd/>
          </a:ln>
        </p:spPr>
      </p:pic>
    </p:spTree>
    <p:extLst>
      <p:ext uri="{BB962C8B-B14F-4D97-AF65-F5344CB8AC3E}">
        <p14:creationId xmlns:p14="http://schemas.microsoft.com/office/powerpoint/2010/main" val="4032447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498073" y="1621839"/>
            <a:ext cx="8221107" cy="475529"/>
          </a:xfrm>
        </p:spPr>
        <p:txBody>
          <a:bodyPr>
            <a:noAutofit/>
          </a:bodyPr>
          <a:lstStyle/>
          <a:p>
            <a:r>
              <a:rPr lang="es-MX" sz="2000" b="0" dirty="0">
                <a:latin typeface="+mn-lt"/>
              </a:rPr>
              <a:t>La herencia permite definir nuevas clases basadas en la existencia de otras muy parecidas evitando la duplicidad de código.</a:t>
            </a:r>
          </a:p>
        </p:txBody>
      </p:sp>
      <p:sp>
        <p:nvSpPr>
          <p:cNvPr id="2" name="1 Título"/>
          <p:cNvSpPr>
            <a:spLocks noGrp="1"/>
          </p:cNvSpPr>
          <p:nvPr>
            <p:ph type="title" idx="4294967295"/>
          </p:nvPr>
        </p:nvSpPr>
        <p:spPr>
          <a:xfrm>
            <a:off x="1143000" y="914400"/>
            <a:ext cx="8001000" cy="554038"/>
          </a:xfrm>
        </p:spPr>
        <p:txBody>
          <a:bodyPr/>
          <a:lstStyle/>
          <a:p>
            <a:r>
              <a:rPr lang="es-MX" dirty="0"/>
              <a:t>Herencia - especialización</a:t>
            </a:r>
          </a:p>
        </p:txBody>
      </p:sp>
      <p:grpSp>
        <p:nvGrpSpPr>
          <p:cNvPr id="4" name="Group 46"/>
          <p:cNvGrpSpPr>
            <a:grpSpLocks/>
          </p:cNvGrpSpPr>
          <p:nvPr/>
        </p:nvGrpSpPr>
        <p:grpSpPr bwMode="auto">
          <a:xfrm>
            <a:off x="324835" y="2743885"/>
            <a:ext cx="1583958" cy="2304517"/>
            <a:chOff x="204" y="1706"/>
            <a:chExt cx="998" cy="1452"/>
          </a:xfrm>
        </p:grpSpPr>
        <p:sp>
          <p:nvSpPr>
            <p:cNvPr id="5" name="Rectangle 5"/>
            <p:cNvSpPr>
              <a:spLocks noChangeArrowheads="1"/>
            </p:cNvSpPr>
            <p:nvPr/>
          </p:nvSpPr>
          <p:spPr bwMode="auto">
            <a:xfrm>
              <a:off x="204" y="1706"/>
              <a:ext cx="998" cy="136"/>
            </a:xfrm>
            <a:prstGeom prst="rect">
              <a:avLst/>
            </a:prstGeom>
            <a:solidFill>
              <a:srgbClr val="FFFFFF"/>
            </a:solidFill>
            <a:ln w="9525">
              <a:solidFill>
                <a:schemeClr val="tx1"/>
              </a:solidFill>
              <a:miter lim="800000"/>
              <a:headEnd/>
              <a:tailEnd/>
            </a:ln>
            <a:effectLst/>
          </p:spPr>
          <p:txBody>
            <a:bodyPr wrap="none" anchor="ctr"/>
            <a:lstStyle/>
            <a:p>
              <a:r>
                <a:rPr lang="es-ES_tradnl" sz="1200" dirty="0">
                  <a:solidFill>
                    <a:srgbClr val="000000"/>
                  </a:solidFill>
                  <a:latin typeface="Arial" charset="0"/>
                </a:rPr>
                <a:t>Auto</a:t>
              </a:r>
              <a:endParaRPr lang="es-ES" sz="1200" dirty="0">
                <a:solidFill>
                  <a:srgbClr val="000000"/>
                </a:solidFill>
                <a:latin typeface="Arial" charset="0"/>
              </a:endParaRPr>
            </a:p>
          </p:txBody>
        </p:sp>
        <p:sp>
          <p:nvSpPr>
            <p:cNvPr id="6" name="Rectangle 6"/>
            <p:cNvSpPr>
              <a:spLocks noChangeArrowheads="1"/>
            </p:cNvSpPr>
            <p:nvPr/>
          </p:nvSpPr>
          <p:spPr bwMode="auto">
            <a:xfrm>
              <a:off x="204" y="1842"/>
              <a:ext cx="998" cy="590"/>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dirty="0" err="1">
                  <a:solidFill>
                    <a:srgbClr val="000000"/>
                  </a:solidFill>
                  <a:latin typeface="Arial" charset="0"/>
                </a:rPr>
                <a:t>maxFuel</a:t>
              </a:r>
              <a:br>
                <a:rPr lang="es-ES_tradnl" sz="1200" dirty="0">
                  <a:solidFill>
                    <a:srgbClr val="000000"/>
                  </a:solidFill>
                  <a:latin typeface="Arial" charset="0"/>
                </a:rPr>
              </a:br>
              <a:r>
                <a:rPr lang="es-ES_tradnl" sz="1200" dirty="0" err="1">
                  <a:solidFill>
                    <a:srgbClr val="000000"/>
                  </a:solidFill>
                  <a:latin typeface="Arial" charset="0"/>
                </a:rPr>
                <a:t>maxNroDePasajeros</a:t>
              </a:r>
              <a:br>
                <a:rPr lang="es-ES_tradnl" sz="1200" dirty="0">
                  <a:solidFill>
                    <a:srgbClr val="000000"/>
                  </a:solidFill>
                  <a:latin typeface="Arial" charset="0"/>
                </a:rPr>
              </a:br>
              <a:r>
                <a:rPr lang="es-ES_tradnl" sz="1200" dirty="0">
                  <a:solidFill>
                    <a:srgbClr val="000000"/>
                  </a:solidFill>
                  <a:latin typeface="Arial" charset="0"/>
                </a:rPr>
                <a:t>modelo</a:t>
              </a:r>
              <a:br>
                <a:rPr lang="es-ES_tradnl" sz="1200" dirty="0">
                  <a:solidFill>
                    <a:srgbClr val="000000"/>
                  </a:solidFill>
                  <a:latin typeface="Arial" charset="0"/>
                </a:rPr>
              </a:br>
              <a:r>
                <a:rPr lang="es-ES_tradnl" sz="1200" dirty="0">
                  <a:solidFill>
                    <a:srgbClr val="000000"/>
                  </a:solidFill>
                  <a:latin typeface="Arial" charset="0"/>
                </a:rPr>
                <a:t>velocidad</a:t>
              </a:r>
              <a:br>
                <a:rPr lang="es-ES_tradnl" sz="1200" dirty="0">
                  <a:solidFill>
                    <a:srgbClr val="000000"/>
                  </a:solidFill>
                  <a:latin typeface="Arial" charset="0"/>
                </a:rPr>
              </a:br>
              <a:r>
                <a:rPr lang="es-ES_tradnl" sz="1200" dirty="0">
                  <a:solidFill>
                    <a:srgbClr val="000000"/>
                  </a:solidFill>
                  <a:latin typeface="Arial" charset="0"/>
                </a:rPr>
                <a:t>. . .</a:t>
              </a:r>
              <a:endParaRPr lang="es-ES" sz="1200" dirty="0">
                <a:solidFill>
                  <a:srgbClr val="000000"/>
                </a:solidFill>
                <a:latin typeface="Arial" charset="0"/>
              </a:endParaRPr>
            </a:p>
          </p:txBody>
        </p:sp>
        <p:sp>
          <p:nvSpPr>
            <p:cNvPr id="7" name="Rectangle 7"/>
            <p:cNvSpPr>
              <a:spLocks noChangeArrowheads="1"/>
            </p:cNvSpPr>
            <p:nvPr/>
          </p:nvSpPr>
          <p:spPr bwMode="auto">
            <a:xfrm>
              <a:off x="204" y="2432"/>
              <a:ext cx="998" cy="726"/>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acelerar()</a:t>
              </a:r>
              <a:br>
                <a:rPr lang="es-ES_tradnl" sz="1200">
                  <a:solidFill>
                    <a:srgbClr val="000000"/>
                  </a:solidFill>
                  <a:latin typeface="Arial" charset="0"/>
                </a:rPr>
              </a:br>
              <a:r>
                <a:rPr lang="es-ES_tradnl" sz="1200">
                  <a:solidFill>
                    <a:srgbClr val="000000"/>
                  </a:solidFill>
                  <a:latin typeface="Arial" charset="0"/>
                </a:rPr>
                <a:t>desacelerar()</a:t>
              </a:r>
              <a:br>
                <a:rPr lang="es-ES_tradnl" sz="1200">
                  <a:solidFill>
                    <a:srgbClr val="000000"/>
                  </a:solidFill>
                  <a:latin typeface="Arial" charset="0"/>
                </a:rPr>
              </a:br>
              <a:r>
                <a:rPr lang="es-ES_tradnl" sz="1200">
                  <a:solidFill>
                    <a:srgbClr val="000000"/>
                  </a:solidFill>
                  <a:latin typeface="Arial" charset="0"/>
                </a:rPr>
                <a:t>doblarAIzq()</a:t>
              </a:r>
              <a:br>
                <a:rPr lang="es-ES_tradnl" sz="1200">
                  <a:solidFill>
                    <a:srgbClr val="000000"/>
                  </a:solidFill>
                  <a:latin typeface="Arial" charset="0"/>
                </a:rPr>
              </a:br>
              <a:r>
                <a:rPr lang="es-ES_tradnl" sz="1200">
                  <a:solidFill>
                    <a:srgbClr val="000000"/>
                  </a:solidFill>
                  <a:latin typeface="Arial" charset="0"/>
                </a:rPr>
                <a:t>doblarADcha()</a:t>
              </a:r>
            </a:p>
            <a:p>
              <a:pPr algn="l"/>
              <a:r>
                <a:rPr lang="es-ES_tradnl" sz="1200">
                  <a:solidFill>
                    <a:srgbClr val="000000"/>
                  </a:solidFill>
                  <a:latin typeface="Arial" charset="0"/>
                </a:rPr>
                <a:t>. . .</a:t>
              </a:r>
              <a:br>
                <a:rPr lang="es-ES_tradnl" sz="1200">
                  <a:solidFill>
                    <a:srgbClr val="000000"/>
                  </a:solidFill>
                  <a:latin typeface="Arial" charset="0"/>
                </a:rPr>
              </a:br>
              <a:endParaRPr lang="es-ES" sz="1200">
                <a:solidFill>
                  <a:srgbClr val="000000"/>
                </a:solidFill>
                <a:latin typeface="Arial" charset="0"/>
              </a:endParaRPr>
            </a:p>
          </p:txBody>
        </p:sp>
      </p:grpSp>
      <p:sp>
        <p:nvSpPr>
          <p:cNvPr id="8" name="Line 8"/>
          <p:cNvSpPr>
            <a:spLocks noChangeShapeType="1"/>
          </p:cNvSpPr>
          <p:nvPr/>
        </p:nvSpPr>
        <p:spPr bwMode="auto">
          <a:xfrm flipV="1">
            <a:off x="3203892" y="2493119"/>
            <a:ext cx="1512538" cy="0"/>
          </a:xfrm>
          <a:prstGeom prst="line">
            <a:avLst/>
          </a:prstGeom>
          <a:noFill/>
          <a:ln w="19050">
            <a:solidFill>
              <a:srgbClr val="000000"/>
            </a:solidFill>
            <a:round/>
            <a:headEnd/>
            <a:tailEnd type="triangle" w="med" len="med"/>
          </a:ln>
          <a:effectLst/>
        </p:spPr>
        <p:txBody>
          <a:bodyPr/>
          <a:lstStyle/>
          <a:p>
            <a:endParaRPr lang="es-MX"/>
          </a:p>
        </p:txBody>
      </p:sp>
      <p:grpSp>
        <p:nvGrpSpPr>
          <p:cNvPr id="9" name="Group 47"/>
          <p:cNvGrpSpPr>
            <a:grpSpLocks/>
          </p:cNvGrpSpPr>
          <p:nvPr/>
        </p:nvGrpSpPr>
        <p:grpSpPr bwMode="auto">
          <a:xfrm>
            <a:off x="2124643" y="3464867"/>
            <a:ext cx="1583958" cy="2479101"/>
            <a:chOff x="1338" y="2432"/>
            <a:chExt cx="998" cy="1562"/>
          </a:xfrm>
        </p:grpSpPr>
        <p:sp>
          <p:nvSpPr>
            <p:cNvPr id="10" name="Rectangle 10"/>
            <p:cNvSpPr>
              <a:spLocks noChangeArrowheads="1"/>
            </p:cNvSpPr>
            <p:nvPr/>
          </p:nvSpPr>
          <p:spPr bwMode="auto">
            <a:xfrm>
              <a:off x="1338" y="2432"/>
              <a:ext cx="998" cy="136"/>
            </a:xfrm>
            <a:prstGeom prst="rect">
              <a:avLst/>
            </a:prstGeom>
            <a:solidFill>
              <a:srgbClr val="FFFFFF"/>
            </a:solidFill>
            <a:ln w="9525">
              <a:solidFill>
                <a:schemeClr val="tx1"/>
              </a:solidFill>
              <a:miter lim="800000"/>
              <a:headEnd/>
              <a:tailEnd/>
            </a:ln>
            <a:effectLst/>
          </p:spPr>
          <p:txBody>
            <a:bodyPr wrap="none" anchor="ctr"/>
            <a:lstStyle/>
            <a:p>
              <a:r>
                <a:rPr lang="es-ES_tradnl" sz="1200">
                  <a:solidFill>
                    <a:srgbClr val="000000"/>
                  </a:solidFill>
                  <a:latin typeface="Arial" charset="0"/>
                </a:rPr>
                <a:t>Avion</a:t>
              </a:r>
              <a:endParaRPr lang="es-ES" sz="1200">
                <a:solidFill>
                  <a:srgbClr val="000000"/>
                </a:solidFill>
                <a:latin typeface="Arial" charset="0"/>
              </a:endParaRPr>
            </a:p>
          </p:txBody>
        </p:sp>
        <p:sp>
          <p:nvSpPr>
            <p:cNvPr id="11" name="Rectangle 11"/>
            <p:cNvSpPr>
              <a:spLocks noChangeArrowheads="1"/>
            </p:cNvSpPr>
            <p:nvPr/>
          </p:nvSpPr>
          <p:spPr bwMode="auto">
            <a:xfrm>
              <a:off x="1338" y="2567"/>
              <a:ext cx="998" cy="718"/>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maxAltitud</a:t>
              </a:r>
              <a:br>
                <a:rPr lang="es-ES_tradnl" sz="1200">
                  <a:solidFill>
                    <a:srgbClr val="000000"/>
                  </a:solidFill>
                  <a:latin typeface="Arial" charset="0"/>
                </a:rPr>
              </a:br>
              <a:r>
                <a:rPr lang="es-ES_tradnl" sz="1200">
                  <a:solidFill>
                    <a:srgbClr val="000000"/>
                  </a:solidFill>
                  <a:latin typeface="Arial" charset="0"/>
                </a:rPr>
                <a:t>maxFuel</a:t>
              </a:r>
              <a:br>
                <a:rPr lang="es-ES_tradnl" sz="1200">
                  <a:solidFill>
                    <a:srgbClr val="000000"/>
                  </a:solidFill>
                  <a:latin typeface="Arial" charset="0"/>
                </a:rPr>
              </a:br>
              <a:r>
                <a:rPr lang="es-ES_tradnl" sz="1200">
                  <a:solidFill>
                    <a:srgbClr val="000000"/>
                  </a:solidFill>
                  <a:latin typeface="Arial" charset="0"/>
                </a:rPr>
                <a:t>maxNroDePasajeros</a:t>
              </a:r>
              <a:br>
                <a:rPr lang="es-ES_tradnl" sz="1200">
                  <a:solidFill>
                    <a:srgbClr val="000000"/>
                  </a:solidFill>
                  <a:latin typeface="Arial" charset="0"/>
                </a:rPr>
              </a:br>
              <a:r>
                <a:rPr lang="es-ES_tradnl" sz="1200">
                  <a:solidFill>
                    <a:srgbClr val="000000"/>
                  </a:solidFill>
                  <a:latin typeface="Arial" charset="0"/>
                </a:rPr>
                <a:t>velocidad</a:t>
              </a:r>
              <a:br>
                <a:rPr lang="es-ES_tradnl" sz="1200">
                  <a:solidFill>
                    <a:srgbClr val="000000"/>
                  </a:solidFill>
                  <a:latin typeface="Arial" charset="0"/>
                </a:rPr>
              </a:br>
              <a:r>
                <a:rPr lang="es-ES_tradnl" sz="1200">
                  <a:solidFill>
                    <a:srgbClr val="000000"/>
                  </a:solidFill>
                  <a:latin typeface="Arial" charset="0"/>
                </a:rPr>
                <a:t>nroDeMotores</a:t>
              </a:r>
              <a:br>
                <a:rPr lang="es-ES_tradnl" sz="1200">
                  <a:solidFill>
                    <a:srgbClr val="000000"/>
                  </a:solidFill>
                  <a:latin typeface="Arial" charset="0"/>
                </a:rPr>
              </a:br>
              <a:r>
                <a:rPr lang="es-ES_tradnl" sz="1200">
                  <a:solidFill>
                    <a:srgbClr val="000000"/>
                  </a:solidFill>
                  <a:latin typeface="Arial" charset="0"/>
                </a:rPr>
                <a:t>. . .</a:t>
              </a:r>
              <a:endParaRPr lang="es-ES" sz="1200">
                <a:solidFill>
                  <a:srgbClr val="000000"/>
                </a:solidFill>
                <a:latin typeface="Arial" charset="0"/>
              </a:endParaRPr>
            </a:p>
          </p:txBody>
        </p:sp>
        <p:sp>
          <p:nvSpPr>
            <p:cNvPr id="12" name="Rectangle 12"/>
            <p:cNvSpPr>
              <a:spLocks noChangeArrowheads="1"/>
            </p:cNvSpPr>
            <p:nvPr/>
          </p:nvSpPr>
          <p:spPr bwMode="auto">
            <a:xfrm>
              <a:off x="1338" y="3282"/>
              <a:ext cx="998" cy="712"/>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acelerar()</a:t>
              </a:r>
              <a:br>
                <a:rPr lang="es-ES_tradnl" sz="1200">
                  <a:solidFill>
                    <a:srgbClr val="000000"/>
                  </a:solidFill>
                  <a:latin typeface="Arial" charset="0"/>
                </a:rPr>
              </a:br>
              <a:r>
                <a:rPr lang="es-ES_tradnl" sz="1200">
                  <a:solidFill>
                    <a:srgbClr val="000000"/>
                  </a:solidFill>
                  <a:latin typeface="Arial" charset="0"/>
                </a:rPr>
                <a:t>desacelerar()</a:t>
              </a:r>
              <a:br>
                <a:rPr lang="es-ES_tradnl" sz="1200">
                  <a:solidFill>
                    <a:srgbClr val="000000"/>
                  </a:solidFill>
                  <a:latin typeface="Arial" charset="0"/>
                </a:rPr>
              </a:br>
              <a:r>
                <a:rPr lang="es-ES_tradnl" sz="1200">
                  <a:solidFill>
                    <a:srgbClr val="000000"/>
                  </a:solidFill>
                  <a:latin typeface="Arial" charset="0"/>
                </a:rPr>
                <a:t>descender()</a:t>
              </a:r>
              <a:br>
                <a:rPr lang="es-ES_tradnl" sz="1200">
                  <a:solidFill>
                    <a:srgbClr val="000000"/>
                  </a:solidFill>
                  <a:latin typeface="Arial" charset="0"/>
                </a:rPr>
              </a:br>
              <a:r>
                <a:rPr lang="es-ES_tradnl" sz="1200">
                  <a:solidFill>
                    <a:srgbClr val="000000"/>
                  </a:solidFill>
                  <a:latin typeface="Arial" charset="0"/>
                </a:rPr>
                <a:t>ascender()</a:t>
              </a:r>
            </a:p>
            <a:p>
              <a:pPr algn="l"/>
              <a:r>
                <a:rPr lang="es-ES_tradnl" sz="1200">
                  <a:solidFill>
                    <a:srgbClr val="000000"/>
                  </a:solidFill>
                  <a:latin typeface="Arial" charset="0"/>
                </a:rPr>
                <a:t>. . .</a:t>
              </a:r>
              <a:br>
                <a:rPr lang="es-ES_tradnl" sz="1200">
                  <a:solidFill>
                    <a:srgbClr val="000000"/>
                  </a:solidFill>
                  <a:latin typeface="Arial" charset="0"/>
                </a:rPr>
              </a:br>
              <a:endParaRPr lang="es-ES" sz="1200">
                <a:solidFill>
                  <a:srgbClr val="000000"/>
                </a:solidFill>
                <a:latin typeface="Arial" charset="0"/>
              </a:endParaRPr>
            </a:p>
          </p:txBody>
        </p:sp>
      </p:grpSp>
      <p:sp>
        <p:nvSpPr>
          <p:cNvPr id="13" name="Text Box 13"/>
          <p:cNvSpPr txBox="1">
            <a:spLocks noChangeArrowheads="1"/>
          </p:cNvSpPr>
          <p:nvPr/>
        </p:nvSpPr>
        <p:spPr bwMode="auto">
          <a:xfrm>
            <a:off x="2196063" y="2348690"/>
            <a:ext cx="1295100" cy="307777"/>
          </a:xfrm>
          <a:prstGeom prst="rect">
            <a:avLst/>
          </a:prstGeom>
          <a:noFill/>
          <a:ln w="9525">
            <a:noFill/>
            <a:miter lim="800000"/>
            <a:headEnd/>
            <a:tailEnd/>
          </a:ln>
          <a:effectLst/>
        </p:spPr>
        <p:txBody>
          <a:bodyPr>
            <a:spAutoFit/>
          </a:bodyPr>
          <a:lstStyle/>
          <a:p>
            <a:pPr>
              <a:spcBef>
                <a:spcPct val="50000"/>
              </a:spcBef>
            </a:pPr>
            <a:r>
              <a:rPr lang="es-ES_tradnl" sz="1400" dirty="0">
                <a:solidFill>
                  <a:srgbClr val="000000"/>
                </a:solidFill>
                <a:latin typeface="Eurostile LT Std" panose="020B0504020202050204" pitchFamily="34" charset="0"/>
              </a:rPr>
              <a:t>ANTES</a:t>
            </a:r>
            <a:endParaRPr lang="es-ES" sz="1400" dirty="0">
              <a:solidFill>
                <a:srgbClr val="000000"/>
              </a:solidFill>
              <a:latin typeface="Eurostile LT Std" panose="020B0504020202050204" pitchFamily="34" charset="0"/>
            </a:endParaRPr>
          </a:p>
        </p:txBody>
      </p:sp>
      <p:sp>
        <p:nvSpPr>
          <p:cNvPr id="14" name="Text Box 14"/>
          <p:cNvSpPr txBox="1">
            <a:spLocks noChangeArrowheads="1"/>
          </p:cNvSpPr>
          <p:nvPr/>
        </p:nvSpPr>
        <p:spPr bwMode="auto">
          <a:xfrm>
            <a:off x="4788718" y="2367736"/>
            <a:ext cx="1295100" cy="307777"/>
          </a:xfrm>
          <a:prstGeom prst="rect">
            <a:avLst/>
          </a:prstGeom>
          <a:noFill/>
          <a:ln w="9525">
            <a:noFill/>
            <a:miter lim="800000"/>
            <a:headEnd/>
            <a:tailEnd/>
          </a:ln>
          <a:effectLst/>
        </p:spPr>
        <p:txBody>
          <a:bodyPr>
            <a:spAutoFit/>
          </a:bodyPr>
          <a:lstStyle/>
          <a:p>
            <a:pPr>
              <a:spcBef>
                <a:spcPct val="50000"/>
              </a:spcBef>
            </a:pPr>
            <a:r>
              <a:rPr lang="es-ES_tradnl" sz="1400" dirty="0">
                <a:solidFill>
                  <a:srgbClr val="000000"/>
                </a:solidFill>
                <a:latin typeface="Eurostile LT Std" panose="020B0504020202050204" pitchFamily="34" charset="0"/>
              </a:rPr>
              <a:t>DESPUES</a:t>
            </a:r>
            <a:endParaRPr lang="es-ES" sz="1400" dirty="0">
              <a:solidFill>
                <a:srgbClr val="000000"/>
              </a:solidFill>
              <a:latin typeface="Eurostile LT Std" panose="020B0504020202050204" pitchFamily="34" charset="0"/>
            </a:endParaRPr>
          </a:p>
        </p:txBody>
      </p:sp>
      <p:grpSp>
        <p:nvGrpSpPr>
          <p:cNvPr id="15" name="Group 48"/>
          <p:cNvGrpSpPr>
            <a:grpSpLocks/>
          </p:cNvGrpSpPr>
          <p:nvPr/>
        </p:nvGrpSpPr>
        <p:grpSpPr bwMode="auto">
          <a:xfrm>
            <a:off x="3492131" y="2743886"/>
            <a:ext cx="5227049" cy="3671038"/>
            <a:chOff x="2200" y="1706"/>
            <a:chExt cx="3293" cy="2313"/>
          </a:xfrm>
        </p:grpSpPr>
        <p:sp>
          <p:nvSpPr>
            <p:cNvPr id="16" name="Rectangle 17"/>
            <p:cNvSpPr>
              <a:spLocks noChangeArrowheads="1"/>
            </p:cNvSpPr>
            <p:nvPr/>
          </p:nvSpPr>
          <p:spPr bwMode="auto">
            <a:xfrm>
              <a:off x="3618" y="1706"/>
              <a:ext cx="986" cy="144"/>
            </a:xfrm>
            <a:prstGeom prst="rect">
              <a:avLst/>
            </a:prstGeom>
            <a:solidFill>
              <a:srgbClr val="FFFFFF"/>
            </a:solidFill>
            <a:ln w="9525">
              <a:solidFill>
                <a:schemeClr val="tx1"/>
              </a:solidFill>
              <a:miter lim="800000"/>
              <a:headEnd/>
              <a:tailEnd/>
            </a:ln>
            <a:effectLst/>
          </p:spPr>
          <p:txBody>
            <a:bodyPr wrap="none" anchor="ctr"/>
            <a:lstStyle/>
            <a:p>
              <a:r>
                <a:rPr lang="es-ES_tradnl" sz="1200">
                  <a:solidFill>
                    <a:srgbClr val="000000"/>
                  </a:solidFill>
                  <a:latin typeface="Arial" charset="0"/>
                </a:rPr>
                <a:t>Vehiculo</a:t>
              </a:r>
              <a:endParaRPr lang="es-ES" sz="1200">
                <a:solidFill>
                  <a:srgbClr val="000000"/>
                </a:solidFill>
                <a:latin typeface="Arial" charset="0"/>
              </a:endParaRPr>
            </a:p>
          </p:txBody>
        </p:sp>
        <p:sp>
          <p:nvSpPr>
            <p:cNvPr id="17" name="Rectangle 18"/>
            <p:cNvSpPr>
              <a:spLocks noChangeArrowheads="1"/>
            </p:cNvSpPr>
            <p:nvPr/>
          </p:nvSpPr>
          <p:spPr bwMode="auto">
            <a:xfrm>
              <a:off x="3618" y="1850"/>
              <a:ext cx="986" cy="445"/>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dirty="0" err="1">
                  <a:solidFill>
                    <a:srgbClr val="000000"/>
                  </a:solidFill>
                  <a:latin typeface="Arial" charset="0"/>
                </a:rPr>
                <a:t>maxFuel</a:t>
              </a:r>
              <a:br>
                <a:rPr lang="es-ES_tradnl" sz="1200" dirty="0">
                  <a:solidFill>
                    <a:srgbClr val="000000"/>
                  </a:solidFill>
                  <a:latin typeface="Arial" charset="0"/>
                </a:rPr>
              </a:br>
              <a:r>
                <a:rPr lang="es-ES_tradnl" sz="1200" dirty="0" err="1">
                  <a:solidFill>
                    <a:srgbClr val="000000"/>
                  </a:solidFill>
                  <a:latin typeface="Arial" charset="0"/>
                </a:rPr>
                <a:t>maxNroDePasajeros</a:t>
              </a:r>
              <a:br>
                <a:rPr lang="es-ES_tradnl" sz="1200" dirty="0">
                  <a:solidFill>
                    <a:srgbClr val="000000"/>
                  </a:solidFill>
                  <a:latin typeface="Arial" charset="0"/>
                </a:rPr>
              </a:br>
              <a:r>
                <a:rPr lang="es-ES_tradnl" sz="1200" dirty="0">
                  <a:solidFill>
                    <a:srgbClr val="000000"/>
                  </a:solidFill>
                  <a:latin typeface="Arial" charset="0"/>
                </a:rPr>
                <a:t>velocidad</a:t>
              </a:r>
              <a:br>
                <a:rPr lang="es-ES_tradnl" sz="1200" dirty="0">
                  <a:solidFill>
                    <a:srgbClr val="000000"/>
                  </a:solidFill>
                  <a:latin typeface="Arial" charset="0"/>
                </a:rPr>
              </a:br>
              <a:r>
                <a:rPr lang="es-ES_tradnl" sz="1200" dirty="0">
                  <a:solidFill>
                    <a:srgbClr val="000000"/>
                  </a:solidFill>
                  <a:latin typeface="Arial" charset="0"/>
                </a:rPr>
                <a:t>. . .</a:t>
              </a:r>
              <a:endParaRPr lang="es-ES" sz="1200" dirty="0">
                <a:solidFill>
                  <a:srgbClr val="000000"/>
                </a:solidFill>
                <a:latin typeface="Arial" charset="0"/>
              </a:endParaRPr>
            </a:p>
          </p:txBody>
        </p:sp>
        <p:sp>
          <p:nvSpPr>
            <p:cNvPr id="18" name="Rectangle 19"/>
            <p:cNvSpPr>
              <a:spLocks noChangeArrowheads="1"/>
            </p:cNvSpPr>
            <p:nvPr/>
          </p:nvSpPr>
          <p:spPr bwMode="auto">
            <a:xfrm>
              <a:off x="3618" y="2290"/>
              <a:ext cx="986" cy="378"/>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acelerar()</a:t>
              </a:r>
              <a:br>
                <a:rPr lang="es-ES_tradnl" sz="1200">
                  <a:solidFill>
                    <a:srgbClr val="000000"/>
                  </a:solidFill>
                  <a:latin typeface="Arial" charset="0"/>
                </a:rPr>
              </a:br>
              <a:r>
                <a:rPr lang="es-ES_tradnl" sz="1200">
                  <a:solidFill>
                    <a:srgbClr val="000000"/>
                  </a:solidFill>
                  <a:latin typeface="Arial" charset="0"/>
                </a:rPr>
                <a:t>desacelerar()</a:t>
              </a:r>
              <a:br>
                <a:rPr lang="es-ES_tradnl" sz="1200">
                  <a:solidFill>
                    <a:srgbClr val="000000"/>
                  </a:solidFill>
                  <a:latin typeface="Arial" charset="0"/>
                </a:rPr>
              </a:br>
              <a:r>
                <a:rPr lang="es-ES_tradnl" sz="1200">
                  <a:solidFill>
                    <a:srgbClr val="000000"/>
                  </a:solidFill>
                  <a:latin typeface="Arial" charset="0"/>
                </a:rPr>
                <a:t>. . .</a:t>
              </a:r>
              <a:endParaRPr lang="es-ES" sz="1200">
                <a:solidFill>
                  <a:srgbClr val="000000"/>
                </a:solidFill>
                <a:latin typeface="Arial" charset="0"/>
              </a:endParaRPr>
            </a:p>
          </p:txBody>
        </p:sp>
        <p:sp>
          <p:nvSpPr>
            <p:cNvPr id="19" name="Rectangle 21"/>
            <p:cNvSpPr>
              <a:spLocks noChangeArrowheads="1"/>
            </p:cNvSpPr>
            <p:nvPr/>
          </p:nvSpPr>
          <p:spPr bwMode="auto">
            <a:xfrm>
              <a:off x="4629" y="3023"/>
              <a:ext cx="864" cy="144"/>
            </a:xfrm>
            <a:prstGeom prst="rect">
              <a:avLst/>
            </a:prstGeom>
            <a:solidFill>
              <a:srgbClr val="FFFFFF"/>
            </a:solidFill>
            <a:ln w="9525">
              <a:solidFill>
                <a:schemeClr val="tx1"/>
              </a:solidFill>
              <a:miter lim="800000"/>
              <a:headEnd/>
              <a:tailEnd/>
            </a:ln>
            <a:effectLst/>
          </p:spPr>
          <p:txBody>
            <a:bodyPr wrap="none" anchor="ctr"/>
            <a:lstStyle/>
            <a:p>
              <a:r>
                <a:rPr lang="es-ES_tradnl" sz="1200">
                  <a:solidFill>
                    <a:srgbClr val="000000"/>
                  </a:solidFill>
                  <a:latin typeface="Arial" charset="0"/>
                </a:rPr>
                <a:t>Avion</a:t>
              </a:r>
              <a:endParaRPr lang="es-ES" sz="1200">
                <a:solidFill>
                  <a:srgbClr val="000000"/>
                </a:solidFill>
                <a:latin typeface="Arial" charset="0"/>
              </a:endParaRPr>
            </a:p>
          </p:txBody>
        </p:sp>
        <p:sp>
          <p:nvSpPr>
            <p:cNvPr id="20" name="Rectangle 22"/>
            <p:cNvSpPr>
              <a:spLocks noChangeArrowheads="1"/>
            </p:cNvSpPr>
            <p:nvPr/>
          </p:nvSpPr>
          <p:spPr bwMode="auto">
            <a:xfrm>
              <a:off x="4629" y="3167"/>
              <a:ext cx="864" cy="432"/>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maxAltitud</a:t>
              </a:r>
              <a:br>
                <a:rPr lang="es-ES_tradnl" sz="1200">
                  <a:solidFill>
                    <a:srgbClr val="000000"/>
                  </a:solidFill>
                  <a:latin typeface="Arial" charset="0"/>
                </a:rPr>
              </a:br>
              <a:r>
                <a:rPr lang="es-ES_tradnl" sz="1200">
                  <a:solidFill>
                    <a:srgbClr val="000000"/>
                  </a:solidFill>
                  <a:latin typeface="Arial" charset="0"/>
                </a:rPr>
                <a:t>nroDeMotores</a:t>
              </a:r>
              <a:br>
                <a:rPr lang="es-ES_tradnl" sz="1200">
                  <a:solidFill>
                    <a:srgbClr val="000000"/>
                  </a:solidFill>
                  <a:latin typeface="Arial" charset="0"/>
                </a:rPr>
              </a:br>
              <a:r>
                <a:rPr lang="es-ES_tradnl" sz="1200">
                  <a:solidFill>
                    <a:srgbClr val="000000"/>
                  </a:solidFill>
                  <a:latin typeface="Arial" charset="0"/>
                </a:rPr>
                <a:t>. . .</a:t>
              </a:r>
              <a:endParaRPr lang="es-ES" sz="1200">
                <a:solidFill>
                  <a:srgbClr val="000000"/>
                </a:solidFill>
                <a:latin typeface="Arial" charset="0"/>
              </a:endParaRPr>
            </a:p>
          </p:txBody>
        </p:sp>
        <p:sp>
          <p:nvSpPr>
            <p:cNvPr id="21" name="Rectangle 23"/>
            <p:cNvSpPr>
              <a:spLocks noChangeArrowheads="1"/>
            </p:cNvSpPr>
            <p:nvPr/>
          </p:nvSpPr>
          <p:spPr bwMode="auto">
            <a:xfrm>
              <a:off x="4629" y="3599"/>
              <a:ext cx="864" cy="420"/>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descender()</a:t>
              </a:r>
              <a:br>
                <a:rPr lang="es-ES_tradnl" sz="1200">
                  <a:solidFill>
                    <a:srgbClr val="000000"/>
                  </a:solidFill>
                  <a:latin typeface="Arial" charset="0"/>
                </a:rPr>
              </a:br>
              <a:r>
                <a:rPr lang="es-ES_tradnl" sz="1200">
                  <a:solidFill>
                    <a:srgbClr val="000000"/>
                  </a:solidFill>
                  <a:latin typeface="Arial" charset="0"/>
                </a:rPr>
                <a:t>ascender()</a:t>
              </a:r>
            </a:p>
            <a:p>
              <a:pPr algn="l"/>
              <a:r>
                <a:rPr lang="es-ES_tradnl" sz="1200">
                  <a:solidFill>
                    <a:srgbClr val="000000"/>
                  </a:solidFill>
                  <a:latin typeface="Arial" charset="0"/>
                </a:rPr>
                <a:t>. . .</a:t>
              </a:r>
              <a:br>
                <a:rPr lang="es-ES_tradnl" sz="1200">
                  <a:solidFill>
                    <a:srgbClr val="000000"/>
                  </a:solidFill>
                  <a:latin typeface="Arial" charset="0"/>
                </a:rPr>
              </a:br>
              <a:endParaRPr lang="es-ES" sz="1200">
                <a:solidFill>
                  <a:srgbClr val="000000"/>
                </a:solidFill>
                <a:latin typeface="Arial" charset="0"/>
              </a:endParaRPr>
            </a:p>
          </p:txBody>
        </p:sp>
        <p:sp>
          <p:nvSpPr>
            <p:cNvPr id="22" name="Rectangle 25"/>
            <p:cNvSpPr>
              <a:spLocks noChangeArrowheads="1"/>
            </p:cNvSpPr>
            <p:nvPr/>
          </p:nvSpPr>
          <p:spPr bwMode="auto">
            <a:xfrm>
              <a:off x="2789" y="3022"/>
              <a:ext cx="864" cy="144"/>
            </a:xfrm>
            <a:prstGeom prst="rect">
              <a:avLst/>
            </a:prstGeom>
            <a:solidFill>
              <a:srgbClr val="FFFFFF"/>
            </a:solidFill>
            <a:ln w="9525">
              <a:solidFill>
                <a:schemeClr val="tx1"/>
              </a:solidFill>
              <a:miter lim="800000"/>
              <a:headEnd/>
              <a:tailEnd/>
            </a:ln>
            <a:effectLst/>
          </p:spPr>
          <p:txBody>
            <a:bodyPr wrap="none" anchor="ctr"/>
            <a:lstStyle/>
            <a:p>
              <a:r>
                <a:rPr lang="es-ES_tradnl" sz="1200">
                  <a:solidFill>
                    <a:srgbClr val="000000"/>
                  </a:solidFill>
                  <a:latin typeface="Arial" charset="0"/>
                </a:rPr>
                <a:t>Auto</a:t>
              </a:r>
              <a:endParaRPr lang="es-ES" sz="1200">
                <a:solidFill>
                  <a:srgbClr val="000000"/>
                </a:solidFill>
                <a:latin typeface="Arial" charset="0"/>
              </a:endParaRPr>
            </a:p>
          </p:txBody>
        </p:sp>
        <p:sp>
          <p:nvSpPr>
            <p:cNvPr id="23" name="Rectangle 26"/>
            <p:cNvSpPr>
              <a:spLocks noChangeArrowheads="1"/>
            </p:cNvSpPr>
            <p:nvPr/>
          </p:nvSpPr>
          <p:spPr bwMode="auto">
            <a:xfrm>
              <a:off x="2789" y="3166"/>
              <a:ext cx="864" cy="240"/>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modelo</a:t>
              </a:r>
              <a:br>
                <a:rPr lang="es-ES_tradnl" sz="1200">
                  <a:solidFill>
                    <a:srgbClr val="000000"/>
                  </a:solidFill>
                  <a:latin typeface="Arial" charset="0"/>
                </a:rPr>
              </a:br>
              <a:r>
                <a:rPr lang="es-ES_tradnl" sz="1200">
                  <a:solidFill>
                    <a:srgbClr val="000000"/>
                  </a:solidFill>
                  <a:latin typeface="Arial" charset="0"/>
                </a:rPr>
                <a:t>. . .</a:t>
              </a:r>
              <a:endParaRPr lang="es-ES" sz="1200">
                <a:solidFill>
                  <a:srgbClr val="000000"/>
                </a:solidFill>
                <a:latin typeface="Arial" charset="0"/>
              </a:endParaRPr>
            </a:p>
          </p:txBody>
        </p:sp>
        <p:sp>
          <p:nvSpPr>
            <p:cNvPr id="24" name="Rectangle 27"/>
            <p:cNvSpPr>
              <a:spLocks noChangeArrowheads="1"/>
            </p:cNvSpPr>
            <p:nvPr/>
          </p:nvSpPr>
          <p:spPr bwMode="auto">
            <a:xfrm>
              <a:off x="2789" y="3406"/>
              <a:ext cx="864" cy="477"/>
            </a:xfrm>
            <a:prstGeom prst="rect">
              <a:avLst/>
            </a:prstGeom>
            <a:solidFill>
              <a:srgbClr val="FFFFFF"/>
            </a:solidFill>
            <a:ln w="9525">
              <a:solidFill>
                <a:schemeClr val="tx1"/>
              </a:solidFill>
              <a:miter lim="800000"/>
              <a:headEnd/>
              <a:tailEnd/>
            </a:ln>
            <a:effectLst/>
          </p:spPr>
          <p:txBody>
            <a:bodyPr wrap="none" anchor="ctr"/>
            <a:lstStyle/>
            <a:p>
              <a:pPr algn="l"/>
              <a:r>
                <a:rPr lang="es-ES_tradnl" sz="1200">
                  <a:solidFill>
                    <a:srgbClr val="000000"/>
                  </a:solidFill>
                  <a:latin typeface="Arial" charset="0"/>
                </a:rPr>
                <a:t>doblarAIzq()</a:t>
              </a:r>
              <a:br>
                <a:rPr lang="es-ES_tradnl" sz="1200">
                  <a:solidFill>
                    <a:srgbClr val="000000"/>
                  </a:solidFill>
                  <a:latin typeface="Arial" charset="0"/>
                </a:rPr>
              </a:br>
              <a:r>
                <a:rPr lang="es-ES_tradnl" sz="1200">
                  <a:solidFill>
                    <a:srgbClr val="000000"/>
                  </a:solidFill>
                  <a:latin typeface="Arial" charset="0"/>
                </a:rPr>
                <a:t>doblarADcha()</a:t>
              </a:r>
            </a:p>
            <a:p>
              <a:pPr algn="l"/>
              <a:r>
                <a:rPr lang="es-ES_tradnl" sz="1200">
                  <a:solidFill>
                    <a:srgbClr val="000000"/>
                  </a:solidFill>
                  <a:latin typeface="Arial" charset="0"/>
                </a:rPr>
                <a:t>. . .</a:t>
              </a:r>
              <a:br>
                <a:rPr lang="es-ES_tradnl" sz="1200">
                  <a:solidFill>
                    <a:srgbClr val="000000"/>
                  </a:solidFill>
                  <a:latin typeface="Arial" charset="0"/>
                </a:rPr>
              </a:br>
              <a:endParaRPr lang="es-ES" sz="1200">
                <a:solidFill>
                  <a:srgbClr val="000000"/>
                </a:solidFill>
                <a:latin typeface="Arial" charset="0"/>
              </a:endParaRPr>
            </a:p>
          </p:txBody>
        </p:sp>
        <p:sp>
          <p:nvSpPr>
            <p:cNvPr id="29" name="Line 32"/>
            <p:cNvSpPr>
              <a:spLocks noChangeShapeType="1"/>
            </p:cNvSpPr>
            <p:nvPr/>
          </p:nvSpPr>
          <p:spPr bwMode="auto">
            <a:xfrm>
              <a:off x="2200" y="2877"/>
              <a:ext cx="0" cy="144"/>
            </a:xfrm>
            <a:prstGeom prst="line">
              <a:avLst/>
            </a:prstGeom>
            <a:noFill/>
            <a:ln w="9525">
              <a:solidFill>
                <a:schemeClr val="tx1"/>
              </a:solidFill>
              <a:round/>
              <a:headEnd/>
              <a:tailEnd/>
            </a:ln>
            <a:effectLst/>
          </p:spPr>
          <p:txBody>
            <a:bodyPr/>
            <a:lstStyle/>
            <a:p>
              <a:endParaRPr lang="es-MX"/>
            </a:p>
          </p:txBody>
        </p:sp>
      </p:grpSp>
      <p:sp>
        <p:nvSpPr>
          <p:cNvPr id="34" name="Text Box 37"/>
          <p:cNvSpPr txBox="1">
            <a:spLocks noChangeArrowheads="1"/>
          </p:cNvSpPr>
          <p:nvPr/>
        </p:nvSpPr>
        <p:spPr bwMode="auto">
          <a:xfrm>
            <a:off x="7811338" y="2974317"/>
            <a:ext cx="990371" cy="274574"/>
          </a:xfrm>
          <a:prstGeom prst="rect">
            <a:avLst/>
          </a:prstGeom>
          <a:noFill/>
          <a:ln w="9525">
            <a:noFill/>
            <a:miter lim="800000"/>
            <a:headEnd/>
            <a:tailEnd/>
          </a:ln>
          <a:effectLst/>
        </p:spPr>
        <p:txBody>
          <a:bodyPr>
            <a:spAutoFit/>
          </a:bodyPr>
          <a:lstStyle/>
          <a:p>
            <a:pPr>
              <a:spcBef>
                <a:spcPct val="50000"/>
              </a:spcBef>
            </a:pPr>
            <a:r>
              <a:rPr lang="es-ES_tradnl" sz="1200" dirty="0">
                <a:solidFill>
                  <a:schemeClr val="bg1">
                    <a:lumMod val="50000"/>
                  </a:schemeClr>
                </a:solidFill>
                <a:latin typeface="Arial" charset="0"/>
              </a:rPr>
              <a:t>superclase</a:t>
            </a:r>
            <a:endParaRPr lang="es-ES" sz="1200" dirty="0">
              <a:solidFill>
                <a:schemeClr val="bg1">
                  <a:lumMod val="50000"/>
                </a:schemeClr>
              </a:solidFill>
              <a:latin typeface="Arial" charset="0"/>
            </a:endParaRPr>
          </a:p>
        </p:txBody>
      </p:sp>
      <p:sp>
        <p:nvSpPr>
          <p:cNvPr id="35" name="Line 39"/>
          <p:cNvSpPr>
            <a:spLocks noChangeShapeType="1"/>
          </p:cNvSpPr>
          <p:nvPr/>
        </p:nvSpPr>
        <p:spPr bwMode="auto">
          <a:xfrm flipH="1" flipV="1">
            <a:off x="7451059" y="3104165"/>
            <a:ext cx="360552" cy="744"/>
          </a:xfrm>
          <a:prstGeom prst="line">
            <a:avLst/>
          </a:prstGeom>
          <a:noFill/>
          <a:ln w="9525">
            <a:solidFill>
              <a:schemeClr val="tx1"/>
            </a:solidFill>
            <a:round/>
            <a:headEnd/>
            <a:tailEnd type="oval" w="med" len="med"/>
          </a:ln>
          <a:effectLst/>
        </p:spPr>
        <p:txBody>
          <a:bodyPr/>
          <a:lstStyle/>
          <a:p>
            <a:endParaRPr lang="es-MX">
              <a:solidFill>
                <a:schemeClr val="bg1">
                  <a:lumMod val="50000"/>
                </a:schemeClr>
              </a:solidFill>
            </a:endParaRPr>
          </a:p>
        </p:txBody>
      </p:sp>
      <p:sp>
        <p:nvSpPr>
          <p:cNvPr id="36" name="Line 40"/>
          <p:cNvSpPr>
            <a:spLocks noChangeShapeType="1"/>
          </p:cNvSpPr>
          <p:nvPr/>
        </p:nvSpPr>
        <p:spPr bwMode="auto">
          <a:xfrm flipV="1">
            <a:off x="6476559" y="5696597"/>
            <a:ext cx="831112" cy="588182"/>
          </a:xfrm>
          <a:prstGeom prst="line">
            <a:avLst/>
          </a:prstGeom>
          <a:noFill/>
          <a:ln w="9525">
            <a:solidFill>
              <a:schemeClr val="tx1"/>
            </a:solidFill>
            <a:round/>
            <a:headEnd/>
            <a:tailEnd type="oval" w="med" len="med"/>
          </a:ln>
          <a:effectLst/>
        </p:spPr>
        <p:txBody>
          <a:bodyPr/>
          <a:lstStyle/>
          <a:p>
            <a:endParaRPr lang="es-MX">
              <a:solidFill>
                <a:schemeClr val="bg1">
                  <a:lumMod val="50000"/>
                </a:schemeClr>
              </a:solidFill>
            </a:endParaRPr>
          </a:p>
        </p:txBody>
      </p:sp>
      <p:sp>
        <p:nvSpPr>
          <p:cNvPr id="37" name="Line 41"/>
          <p:cNvSpPr>
            <a:spLocks noChangeShapeType="1"/>
          </p:cNvSpPr>
          <p:nvPr/>
        </p:nvSpPr>
        <p:spPr bwMode="auto">
          <a:xfrm flipH="1" flipV="1">
            <a:off x="5838533" y="5675320"/>
            <a:ext cx="638027" cy="609459"/>
          </a:xfrm>
          <a:prstGeom prst="line">
            <a:avLst/>
          </a:prstGeom>
          <a:noFill/>
          <a:ln w="9525">
            <a:solidFill>
              <a:schemeClr val="tx1"/>
            </a:solidFill>
            <a:round/>
            <a:headEnd/>
            <a:tailEnd type="oval" w="med" len="med"/>
          </a:ln>
          <a:effectLst/>
        </p:spPr>
        <p:txBody>
          <a:bodyPr/>
          <a:lstStyle/>
          <a:p>
            <a:endParaRPr lang="es-MX">
              <a:solidFill>
                <a:schemeClr val="bg1">
                  <a:lumMod val="50000"/>
                </a:schemeClr>
              </a:solidFill>
            </a:endParaRPr>
          </a:p>
        </p:txBody>
      </p:sp>
      <p:sp>
        <p:nvSpPr>
          <p:cNvPr id="38" name="Line 49"/>
          <p:cNvSpPr>
            <a:spLocks noChangeShapeType="1"/>
          </p:cNvSpPr>
          <p:nvPr/>
        </p:nvSpPr>
        <p:spPr bwMode="auto">
          <a:xfrm>
            <a:off x="4067292" y="2601044"/>
            <a:ext cx="0" cy="3815467"/>
          </a:xfrm>
          <a:prstGeom prst="line">
            <a:avLst/>
          </a:prstGeom>
          <a:noFill/>
          <a:ln w="50800">
            <a:solidFill>
              <a:schemeClr val="hlink"/>
            </a:solidFill>
            <a:prstDash val="dash"/>
            <a:round/>
            <a:headEnd/>
            <a:tailEnd/>
          </a:ln>
          <a:effectLst/>
        </p:spPr>
        <p:txBody>
          <a:bodyPr wrap="none" anchor="ctr"/>
          <a:lstStyle/>
          <a:p>
            <a:endParaRPr lang="es-MX"/>
          </a:p>
        </p:txBody>
      </p:sp>
      <p:sp>
        <p:nvSpPr>
          <p:cNvPr id="39" name="Text Box 37"/>
          <p:cNvSpPr txBox="1">
            <a:spLocks noChangeArrowheads="1"/>
          </p:cNvSpPr>
          <p:nvPr/>
        </p:nvSpPr>
        <p:spPr bwMode="auto">
          <a:xfrm>
            <a:off x="6029335" y="6285919"/>
            <a:ext cx="990371" cy="274574"/>
          </a:xfrm>
          <a:prstGeom prst="rect">
            <a:avLst/>
          </a:prstGeom>
          <a:noFill/>
          <a:ln w="9525">
            <a:noFill/>
            <a:miter lim="800000"/>
            <a:headEnd/>
            <a:tailEnd/>
          </a:ln>
          <a:effectLst/>
        </p:spPr>
        <p:txBody>
          <a:bodyPr>
            <a:spAutoFit/>
          </a:bodyPr>
          <a:lstStyle/>
          <a:p>
            <a:pPr>
              <a:spcBef>
                <a:spcPct val="50000"/>
              </a:spcBef>
            </a:pPr>
            <a:r>
              <a:rPr lang="es-ES_tradnl" sz="1200" dirty="0">
                <a:solidFill>
                  <a:schemeClr val="bg1">
                    <a:lumMod val="50000"/>
                  </a:schemeClr>
                </a:solidFill>
                <a:latin typeface="Arial" charset="0"/>
              </a:rPr>
              <a:t>subclase</a:t>
            </a:r>
            <a:endParaRPr lang="es-ES" sz="1200" dirty="0">
              <a:solidFill>
                <a:schemeClr val="bg1">
                  <a:lumMod val="50000"/>
                </a:schemeClr>
              </a:solidFill>
              <a:latin typeface="Arial" charset="0"/>
            </a:endParaRPr>
          </a:p>
        </p:txBody>
      </p:sp>
      <p:cxnSp>
        <p:nvCxnSpPr>
          <p:cNvPr id="41" name="40 Conector recto"/>
          <p:cNvCxnSpPr/>
          <p:nvPr/>
        </p:nvCxnSpPr>
        <p:spPr>
          <a:xfrm>
            <a:off x="5147931" y="4616727"/>
            <a:ext cx="27356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a:endCxn id="22" idx="0"/>
          </p:cNvCxnSpPr>
          <p:nvPr/>
        </p:nvCxnSpPr>
        <p:spPr>
          <a:xfrm rot="5400000">
            <a:off x="5022448" y="4707069"/>
            <a:ext cx="215825" cy="351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rot="16200000" flipH="1">
            <a:off x="7830110" y="4670223"/>
            <a:ext cx="215822" cy="108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a:endCxn id="18" idx="2"/>
          </p:cNvCxnSpPr>
          <p:nvPr/>
        </p:nvCxnSpPr>
        <p:spPr>
          <a:xfrm rot="5400000" flipH="1" flipV="1">
            <a:off x="6347624" y="4438849"/>
            <a:ext cx="346020" cy="97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5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522728" y="1709936"/>
            <a:ext cx="7811044" cy="475529"/>
          </a:xfrm>
        </p:spPr>
        <p:txBody>
          <a:bodyPr>
            <a:noAutofit/>
          </a:bodyPr>
          <a:lstStyle/>
          <a:p>
            <a:pPr marL="342900" indent="-342900">
              <a:buSzPct val="115000"/>
              <a:buFont typeface="Arial" panose="020B0604020202020204" pitchFamily="34" charset="0"/>
              <a:buChar char="•"/>
            </a:pPr>
            <a:r>
              <a:rPr lang="es-MX" sz="2000" b="0" dirty="0">
                <a:latin typeface="+mn-lt"/>
              </a:rPr>
              <a:t>Se reduce el tiempo que toma construir nuevas aplicaciones, debido a que el software no tiene que re-inventarse. </a:t>
            </a:r>
          </a:p>
          <a:p>
            <a:pPr marL="342900" indent="-342900">
              <a:buSzPct val="115000"/>
              <a:buFont typeface="Arial" panose="020B0604020202020204" pitchFamily="34" charset="0"/>
              <a:buChar char="•"/>
            </a:pPr>
            <a:endParaRPr lang="es-MX" sz="2000" b="0" dirty="0">
              <a:latin typeface="+mn-lt"/>
            </a:endParaRPr>
          </a:p>
          <a:p>
            <a:pPr marL="342900" indent="-342900">
              <a:buSzPct val="115000"/>
              <a:buFont typeface="Arial" panose="020B0604020202020204" pitchFamily="34" charset="0"/>
              <a:buChar char="•"/>
            </a:pPr>
            <a:r>
              <a:rPr lang="es-MX" sz="2000" b="0" dirty="0">
                <a:latin typeface="+mn-lt"/>
              </a:rPr>
              <a:t>Cuando se crean nuevas clases utilizando herencia, éstas son pequeñas debido a que sólo contienen las diferencias con respecto a sus superclases.</a:t>
            </a:r>
          </a:p>
          <a:p>
            <a:pPr marL="342900" indent="-342900">
              <a:buSzPct val="115000"/>
              <a:buFont typeface="Arial" panose="020B0604020202020204" pitchFamily="34" charset="0"/>
              <a:buChar char="•"/>
            </a:pPr>
            <a:endParaRPr lang="es-MX" sz="2000" b="0" dirty="0">
              <a:latin typeface="+mn-lt"/>
            </a:endParaRPr>
          </a:p>
          <a:p>
            <a:pPr marL="342900" indent="-342900">
              <a:buSzPct val="115000"/>
              <a:buFont typeface="Arial" panose="020B0604020202020204" pitchFamily="34" charset="0"/>
              <a:buChar char="•"/>
            </a:pPr>
            <a:r>
              <a:rPr lang="es-MX" sz="2000" b="0" dirty="0">
                <a:latin typeface="+mn-lt"/>
              </a:rPr>
              <a:t>Es posible extender clases sin necesidad de tener el código de ellas.</a:t>
            </a:r>
          </a:p>
          <a:p>
            <a:pPr marL="342900" indent="-342900">
              <a:buSzPct val="115000"/>
              <a:buFont typeface="Arial" panose="020B0604020202020204" pitchFamily="34" charset="0"/>
              <a:buChar char="•"/>
            </a:pPr>
            <a:endParaRPr lang="es-MX" sz="2000" b="0" dirty="0">
              <a:latin typeface="+mn-lt"/>
            </a:endParaRPr>
          </a:p>
          <a:p>
            <a:pPr marL="342900" indent="-342900">
              <a:buSzPct val="115000"/>
              <a:buFont typeface="Arial" panose="020B0604020202020204" pitchFamily="34" charset="0"/>
              <a:buChar char="•"/>
            </a:pPr>
            <a:r>
              <a:rPr lang="es-MX" sz="2000" b="0" dirty="0">
                <a:latin typeface="+mn-lt"/>
              </a:rPr>
              <a:t>Se facilita el trabajo de mantenimiento  debido a que cualquier cambio en un atributo o método compartido sólo se hace en un lugar, evitando posibles inconsistencias.</a:t>
            </a:r>
          </a:p>
        </p:txBody>
      </p:sp>
      <p:sp>
        <p:nvSpPr>
          <p:cNvPr id="2" name="1 Título"/>
          <p:cNvSpPr>
            <a:spLocks noGrp="1"/>
          </p:cNvSpPr>
          <p:nvPr>
            <p:ph type="title" idx="4294967295"/>
          </p:nvPr>
        </p:nvSpPr>
        <p:spPr>
          <a:xfrm>
            <a:off x="1143000" y="914400"/>
            <a:ext cx="8001000" cy="554038"/>
          </a:xfrm>
        </p:spPr>
        <p:txBody>
          <a:bodyPr/>
          <a:lstStyle/>
          <a:p>
            <a:r>
              <a:rPr lang="es-MX" dirty="0"/>
              <a:t>Ventajas de la herencia</a:t>
            </a:r>
          </a:p>
        </p:txBody>
      </p:sp>
    </p:spTree>
    <p:extLst>
      <p:ext uri="{BB962C8B-B14F-4D97-AF65-F5344CB8AC3E}">
        <p14:creationId xmlns:p14="http://schemas.microsoft.com/office/powerpoint/2010/main" val="1429781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b="1" i="0" u="none" strike="noStrike" cap="none">
                <a:solidFill>
                  <a:schemeClr val="dk1"/>
                </a:solidFill>
                <a:latin typeface="Arial"/>
                <a:ea typeface="Arial"/>
                <a:cs typeface="Arial"/>
                <a:sym typeface="Arial"/>
              </a:rPr>
              <a:t>Actividad/Práctica</a:t>
            </a:r>
            <a:endParaRPr/>
          </a:p>
        </p:txBody>
      </p:sp>
      <p:sp>
        <p:nvSpPr>
          <p:cNvPr id="506" name="Shape 506"/>
          <p:cNvSpPr txBox="1"/>
          <p:nvPr/>
        </p:nvSpPr>
        <p:spPr>
          <a:xfrm>
            <a:off x="537773" y="1176051"/>
            <a:ext cx="8068453" cy="2983353"/>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b="1" dirty="0">
                <a:solidFill>
                  <a:schemeClr val="dk1"/>
                </a:solidFill>
              </a:rPr>
              <a:t>Meta:</a:t>
            </a:r>
            <a:r>
              <a:rPr lang="en-US" sz="2000" dirty="0">
                <a:solidFill>
                  <a:schemeClr val="dk1"/>
                </a:solidFill>
                <a:latin typeface="Arial"/>
                <a:ea typeface="Arial"/>
                <a:cs typeface="Arial"/>
                <a:sym typeface="Arial"/>
              </a:rPr>
              <a:t> </a:t>
            </a:r>
            <a:r>
              <a:rPr lang="es-MX" sz="2000" dirty="0">
                <a:solidFill>
                  <a:schemeClr val="dk1"/>
                </a:solidFill>
                <a:latin typeface="Arial"/>
                <a:ea typeface="Arial"/>
                <a:cs typeface="Arial"/>
                <a:sym typeface="Arial"/>
              </a:rPr>
              <a:t>Encontrar ejemplos de Herencia</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Tiempo</a:t>
            </a:r>
            <a:r>
              <a:rPr lang="en-US" sz="2000" b="1" dirty="0">
                <a:solidFill>
                  <a:schemeClr val="dk1"/>
                </a:solidFill>
              </a:rPr>
              <a:t>:</a:t>
            </a:r>
            <a:r>
              <a:rPr lang="en-US" sz="2000" dirty="0">
                <a:solidFill>
                  <a:schemeClr val="dk1"/>
                </a:solidFill>
                <a:latin typeface="Arial"/>
                <a:ea typeface="Arial"/>
                <a:cs typeface="Arial"/>
                <a:sym typeface="Arial"/>
              </a:rPr>
              <a:t> 10 </a:t>
            </a:r>
            <a:r>
              <a:rPr lang="en-US" sz="2000" dirty="0" err="1">
                <a:solidFill>
                  <a:schemeClr val="dk1"/>
                </a:solidFill>
                <a:latin typeface="Arial"/>
                <a:ea typeface="Arial"/>
                <a:cs typeface="Arial"/>
                <a:sym typeface="Arial"/>
              </a:rPr>
              <a:t>minutos</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Pasos</a:t>
            </a:r>
            <a:endParaRPr b="1" dirty="0"/>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Arial"/>
                <a:cs typeface="Arial"/>
                <a:sym typeface="Arial"/>
              </a:rPr>
              <a:t>Pedir a los alumnos que den ejemplos de clases (2 o 3)</a:t>
            </a:r>
          </a:p>
          <a:p>
            <a:pPr marL="457200" indent="-457200">
              <a:buClr>
                <a:schemeClr val="dk1"/>
              </a:buClr>
              <a:buSzPts val="1800"/>
              <a:buFont typeface="Arial"/>
              <a:buAutoNum type="arabicPeriod"/>
            </a:pPr>
            <a:r>
              <a:rPr lang="es-MX" sz="2000" dirty="0">
                <a:solidFill>
                  <a:schemeClr val="dk1"/>
                </a:solidFill>
                <a:ea typeface="Monda"/>
                <a:cs typeface="Arial"/>
                <a:sym typeface="Arial"/>
              </a:rPr>
              <a:t>Pedir que añadan atributos y comportamiento a las clases</a:t>
            </a:r>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Monda"/>
                <a:cs typeface="Arial"/>
                <a:sym typeface="Arial"/>
              </a:rPr>
              <a:t>Pedir que añadan clases hijo a cada uno de los ejemplos</a:t>
            </a:r>
          </a:p>
          <a:p>
            <a:pPr marL="457200" indent="-457200">
              <a:buClr>
                <a:schemeClr val="dk1"/>
              </a:buClr>
              <a:buSzPts val="1800"/>
              <a:buFont typeface="Arial"/>
              <a:buAutoNum type="arabicPeriod"/>
            </a:pPr>
            <a:r>
              <a:rPr lang="es-MX" sz="2000" dirty="0">
                <a:solidFill>
                  <a:schemeClr val="dk1"/>
                </a:solidFill>
                <a:latin typeface="Arial"/>
                <a:ea typeface="Monda"/>
                <a:cs typeface="Arial"/>
                <a:sym typeface="Arial"/>
              </a:rPr>
              <a:t>Pedir que </a:t>
            </a:r>
            <a:r>
              <a:rPr lang="es-MX" sz="2000" dirty="0">
                <a:solidFill>
                  <a:schemeClr val="dk1"/>
                </a:solidFill>
                <a:ea typeface="Monda"/>
                <a:cs typeface="Arial"/>
                <a:sym typeface="Arial"/>
              </a:rPr>
              <a:t>añadan atributos y comportamiento a las clases hijo</a:t>
            </a:r>
          </a:p>
          <a:p>
            <a:pPr marL="457200" indent="-457200">
              <a:buClr>
                <a:schemeClr val="dk1"/>
              </a:buClr>
              <a:buSzPts val="1800"/>
              <a:buFont typeface="Arial"/>
              <a:buAutoNum type="arabicPeriod"/>
            </a:pPr>
            <a:r>
              <a:rPr lang="es-MX" sz="2000" dirty="0">
                <a:solidFill>
                  <a:schemeClr val="dk1"/>
                </a:solidFill>
                <a:ea typeface="Monda"/>
                <a:cs typeface="Arial"/>
                <a:sym typeface="Arial"/>
              </a:rPr>
              <a:t>Pedir que construyan una instancia de cada una de las clases hijo resaltando los atributos y comportamiento que éstos tienen</a:t>
            </a:r>
          </a:p>
          <a:p>
            <a:pPr marL="457200" marR="0" lvl="0" indent="-457200" algn="l" rtl="0">
              <a:spcBef>
                <a:spcPts val="0"/>
              </a:spcBef>
              <a:spcAft>
                <a:spcPts val="0"/>
              </a:spcAft>
              <a:buClr>
                <a:schemeClr val="dk1"/>
              </a:buClr>
              <a:buSzPts val="1800"/>
              <a:buFont typeface="Arial"/>
              <a:buAutoNum type="arabicPeriod"/>
            </a:pPr>
            <a:endParaRPr sz="2000" dirty="0">
              <a:solidFill>
                <a:schemeClr val="dk1"/>
              </a:solidFill>
              <a:latin typeface="Monda"/>
              <a:ea typeface="Monda"/>
              <a:cs typeface="Monda"/>
              <a:sym typeface="Monda"/>
            </a:endParaRPr>
          </a:p>
          <a:p>
            <a:pPr marL="457200" marR="0" lvl="0" indent="-34290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04800" algn="l" rtl="0">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dirty="0">
              <a:solidFill>
                <a:schemeClr val="dk1"/>
              </a:solidFill>
              <a:latin typeface="Arial"/>
              <a:ea typeface="Arial"/>
              <a:cs typeface="Arial"/>
              <a:sym typeface="Arial"/>
            </a:endParaRPr>
          </a:p>
        </p:txBody>
      </p:sp>
      <p:sp>
        <p:nvSpPr>
          <p:cNvPr id="507" name="Shape 507"/>
          <p:cNvSpPr txBox="1"/>
          <p:nvPr/>
        </p:nvSpPr>
        <p:spPr>
          <a:xfrm>
            <a:off x="537772" y="4498333"/>
            <a:ext cx="8068453" cy="138951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t>⟲ </a:t>
            </a:r>
            <a:r>
              <a:rPr lang="en-US" sz="2000" b="1" dirty="0" err="1">
                <a:solidFill>
                  <a:schemeClr val="dk1"/>
                </a:solidFill>
                <a:latin typeface="Arial"/>
                <a:ea typeface="Arial"/>
                <a:cs typeface="Arial"/>
                <a:sym typeface="Arial"/>
              </a:rPr>
              <a:t>Preguntas</a:t>
            </a:r>
            <a:r>
              <a:rPr lang="en-US" sz="2000" b="1" dirty="0">
                <a:solidFill>
                  <a:schemeClr val="dk1"/>
                </a:solidFill>
                <a:latin typeface="Arial"/>
                <a:ea typeface="Arial"/>
                <a:cs typeface="Arial"/>
                <a:sym typeface="Arial"/>
              </a:rPr>
              <a:t> de </a:t>
            </a:r>
            <a:r>
              <a:rPr lang="en-US" sz="2000" b="1" dirty="0" err="1">
                <a:solidFill>
                  <a:schemeClr val="dk1"/>
                </a:solidFill>
                <a:latin typeface="Arial"/>
                <a:ea typeface="Arial"/>
                <a:cs typeface="Arial"/>
                <a:sym typeface="Arial"/>
              </a:rPr>
              <a:t>reflexión</a:t>
            </a:r>
            <a:endParaRPr sz="2000" dirty="0"/>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Cómo</a:t>
            </a:r>
            <a:r>
              <a:rPr lang="en-US" sz="2000" dirty="0">
                <a:solidFill>
                  <a:schemeClr val="dk1"/>
                </a:solidFill>
                <a:latin typeface="Arial"/>
                <a:ea typeface="Arial"/>
                <a:cs typeface="Arial"/>
                <a:sym typeface="Arial"/>
              </a:rPr>
              <a:t> le </a:t>
            </a:r>
            <a:r>
              <a:rPr lang="en-US" sz="2000" dirty="0" err="1">
                <a:solidFill>
                  <a:schemeClr val="dk1"/>
                </a:solidFill>
                <a:latin typeface="Arial"/>
                <a:ea typeface="Arial"/>
                <a:cs typeface="Arial"/>
                <a:sym typeface="Arial"/>
              </a:rPr>
              <a:t>explicaría</a:t>
            </a:r>
            <a:r>
              <a:rPr lang="en-US" sz="2000" dirty="0">
                <a:solidFill>
                  <a:schemeClr val="dk1"/>
                </a:solidFill>
                <a:latin typeface="Arial"/>
                <a:ea typeface="Arial"/>
                <a:cs typeface="Arial"/>
                <a:sym typeface="Arial"/>
              </a:rPr>
              <a:t> a </a:t>
            </a:r>
            <a:r>
              <a:rPr lang="en-US" sz="2000" dirty="0" err="1">
                <a:solidFill>
                  <a:schemeClr val="dk1"/>
                </a:solidFill>
                <a:latin typeface="Arial"/>
                <a:ea typeface="Arial"/>
                <a:cs typeface="Arial"/>
                <a:sym typeface="Arial"/>
              </a:rPr>
              <a:t>alguien</a:t>
            </a:r>
            <a:r>
              <a:rPr lang="en-US" sz="2000" dirty="0">
                <a:solidFill>
                  <a:schemeClr val="dk1"/>
                </a:solidFill>
                <a:latin typeface="Arial"/>
                <a:ea typeface="Arial"/>
                <a:cs typeface="Arial"/>
                <a:sym typeface="Arial"/>
              </a:rPr>
              <a:t> que no </a:t>
            </a:r>
            <a:r>
              <a:rPr lang="en-US" sz="2000" dirty="0" err="1">
                <a:solidFill>
                  <a:schemeClr val="dk1"/>
                </a:solidFill>
                <a:latin typeface="Arial"/>
                <a:ea typeface="Arial"/>
                <a:cs typeface="Arial"/>
                <a:sym typeface="Arial"/>
              </a:rPr>
              <a:t>estuvo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sesión</a:t>
            </a:r>
            <a:r>
              <a:rPr lang="en-US" sz="2000" dirty="0">
                <a:solidFill>
                  <a:schemeClr val="dk1"/>
                </a:solidFill>
                <a:latin typeface="Arial"/>
                <a:ea typeface="Arial"/>
                <a:cs typeface="Arial"/>
                <a:sym typeface="Arial"/>
              </a:rPr>
              <a:t> lo que </a:t>
            </a:r>
            <a:r>
              <a:rPr lang="en-US" sz="2000" dirty="0" err="1">
                <a:solidFill>
                  <a:schemeClr val="dk1"/>
                </a:solidFill>
                <a:latin typeface="Arial"/>
                <a:ea typeface="Arial"/>
                <a:cs typeface="Arial"/>
                <a:sym typeface="Arial"/>
              </a:rPr>
              <a:t>es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herencia</a:t>
            </a:r>
            <a:r>
              <a:rPr lang="en-US" sz="2000" dirty="0">
                <a:solidFill>
                  <a:schemeClr val="dk1"/>
                </a:solidFill>
                <a:latin typeface="Arial"/>
                <a:ea typeface="Arial"/>
                <a:cs typeface="Arial"/>
                <a:sym typeface="Arial"/>
              </a:rPr>
              <a:t>?</a:t>
            </a:r>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Qué</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ejemplo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utilizaría</a:t>
            </a:r>
            <a:r>
              <a:rPr lang="en-US" sz="2000" dirty="0">
                <a:solidFill>
                  <a:schemeClr val="dk1"/>
                </a:solidFill>
                <a:latin typeface="Arial"/>
                <a:ea typeface="Arial"/>
                <a:cs typeface="Arial"/>
                <a:sym typeface="Arial"/>
              </a:rPr>
              <a:t> y </a:t>
            </a:r>
            <a:r>
              <a:rPr lang="en-US" sz="2000" dirty="0" err="1">
                <a:solidFill>
                  <a:schemeClr val="dk1"/>
                </a:solidFill>
                <a:latin typeface="Arial"/>
                <a:ea typeface="Arial"/>
                <a:cs typeface="Arial"/>
                <a:sym typeface="Arial"/>
              </a:rPr>
              <a:t>porqué</a:t>
            </a:r>
            <a:r>
              <a:rPr lang="en-US" sz="20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54437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body" sz="quarter" idx="15"/>
          </p:nvPr>
        </p:nvSpPr>
        <p:spPr>
          <a:xfrm>
            <a:off x="534304" y="1395404"/>
            <a:ext cx="7648998" cy="475529"/>
          </a:xfrm>
        </p:spPr>
        <p:txBody>
          <a:bodyPr>
            <a:noAutofit/>
          </a:bodyPr>
          <a:lstStyle/>
          <a:p>
            <a:pPr marL="342900" indent="-342900">
              <a:buSzPct val="115000"/>
              <a:buFont typeface="Arial" panose="020B0604020202020204" pitchFamily="34" charset="0"/>
              <a:buChar char="•"/>
            </a:pPr>
            <a:r>
              <a:rPr lang="es-ES_tradnl" sz="2000" b="0" dirty="0"/>
              <a:t>Polimorfismo es el mecanismo por el cual un objeto puede responder al mismo mensaje de diferentes maneras, permitiendo a los objetos interactuar con otros sin conocer su tipo exacto anticipadamente.</a:t>
            </a:r>
          </a:p>
          <a:p>
            <a:pPr marL="342900" indent="-342900">
              <a:buSzPct val="115000"/>
              <a:buFont typeface="Arial" panose="020B0604020202020204" pitchFamily="34" charset="0"/>
              <a:buChar char="•"/>
            </a:pPr>
            <a:endParaRPr lang="es-MX" sz="2000" b="0" dirty="0"/>
          </a:p>
          <a:p>
            <a:pPr marL="342900" indent="-342900">
              <a:buSzPct val="115000"/>
              <a:buFont typeface="Arial" panose="020B0604020202020204" pitchFamily="34" charset="0"/>
              <a:buChar char="•"/>
            </a:pPr>
            <a:r>
              <a:rPr lang="es-MX" sz="2000" b="0" dirty="0"/>
              <a:t>El ejemplo más sencillo de polimorfismo es cuando se envía un mensaje a un objeto (de una subclase) para que realice una tarea:</a:t>
            </a:r>
          </a:p>
        </p:txBody>
      </p:sp>
      <p:sp>
        <p:nvSpPr>
          <p:cNvPr id="2" name="1 Título"/>
          <p:cNvSpPr>
            <a:spLocks noGrp="1"/>
          </p:cNvSpPr>
          <p:nvPr>
            <p:ph type="title" idx="4294967295"/>
          </p:nvPr>
        </p:nvSpPr>
        <p:spPr>
          <a:xfrm>
            <a:off x="534304" y="555886"/>
            <a:ext cx="8001000" cy="554037"/>
          </a:xfrm>
        </p:spPr>
        <p:txBody>
          <a:bodyPr/>
          <a:lstStyle/>
          <a:p>
            <a:r>
              <a:rPr lang="es-MX" dirty="0"/>
              <a:t>Polimorfismo</a:t>
            </a:r>
          </a:p>
        </p:txBody>
      </p:sp>
      <p:sp>
        <p:nvSpPr>
          <p:cNvPr id="4" name="Rectángulo 3"/>
          <p:cNvSpPr/>
          <p:nvPr/>
        </p:nvSpPr>
        <p:spPr>
          <a:xfrm>
            <a:off x="446724" y="3607809"/>
            <a:ext cx="4692313" cy="2123167"/>
          </a:xfrm>
          <a:prstGeom prst="rect">
            <a:avLst/>
          </a:prstGeom>
          <a:solidFill>
            <a:schemeClr val="accent1">
              <a:lumMod val="20000"/>
              <a:lumOff val="80000"/>
            </a:schemeClr>
          </a:solidFill>
        </p:spPr>
        <p:txBody>
          <a:bodyPr wrap="square">
            <a:spAutoFit/>
          </a:bodyPr>
          <a:lstStyle/>
          <a:p>
            <a:pPr>
              <a:buSzPct val="115000"/>
            </a:pPr>
            <a:r>
              <a:rPr lang="es-MX" dirty="0"/>
              <a:t>La subclase verifica si tiene un método con esa firma.</a:t>
            </a:r>
          </a:p>
          <a:p>
            <a:pPr marL="685663" lvl="2" indent="-285693">
              <a:buSzPct val="115000"/>
              <a:buFont typeface="Wingdings" panose="05000000000000000000" pitchFamily="2" charset="2"/>
              <a:buChar char="q"/>
            </a:pPr>
            <a:r>
              <a:rPr lang="es-MX" sz="1600" dirty="0"/>
              <a:t>Si es así, ejecuta el método</a:t>
            </a:r>
          </a:p>
          <a:p>
            <a:pPr marL="685663" lvl="2" indent="-285693">
              <a:buSzPct val="115000"/>
              <a:buFont typeface="Wingdings" panose="05000000000000000000" pitchFamily="2" charset="2"/>
              <a:buChar char="q"/>
            </a:pPr>
            <a:r>
              <a:rPr lang="es-MX" sz="1600" dirty="0"/>
              <a:t>Si no, remite el mensaje a la superclase</a:t>
            </a:r>
          </a:p>
          <a:p>
            <a:pPr marL="685663" lvl="2" indent="-285693">
              <a:buSzPct val="115000"/>
              <a:buFont typeface="Wingdings" panose="05000000000000000000" pitchFamily="2" charset="2"/>
              <a:buChar char="q"/>
            </a:pPr>
            <a:r>
              <a:rPr lang="es-MX" sz="1600" dirty="0"/>
              <a:t>Este proceso se repite en la jerarquía de herencia hasta llegar a la raíz.</a:t>
            </a:r>
          </a:p>
          <a:p>
            <a:pPr marL="685663" lvl="2" indent="-285693">
              <a:buSzPct val="115000"/>
              <a:buFont typeface="Wingdings" panose="05000000000000000000" pitchFamily="2" charset="2"/>
              <a:buChar char="q"/>
            </a:pPr>
            <a:r>
              <a:rPr lang="es-MX" sz="1600" dirty="0"/>
              <a:t>Si el método buscado no se encuentra entonces se obtiene un error</a:t>
            </a:r>
          </a:p>
        </p:txBody>
      </p:sp>
      <p:pic>
        <p:nvPicPr>
          <p:cNvPr id="6" name="Imagen 5"/>
          <p:cNvPicPr>
            <a:picLocks noChangeAspect="1"/>
          </p:cNvPicPr>
          <p:nvPr/>
        </p:nvPicPr>
        <p:blipFill>
          <a:blip r:embed="rId3"/>
          <a:stretch>
            <a:fillRect/>
          </a:stretch>
        </p:blipFill>
        <p:spPr>
          <a:xfrm>
            <a:off x="5579879" y="4061849"/>
            <a:ext cx="3410684" cy="1958840"/>
          </a:xfrm>
          <a:prstGeom prst="rect">
            <a:avLst/>
          </a:prstGeom>
        </p:spPr>
      </p:pic>
    </p:spTree>
    <p:extLst>
      <p:ext uri="{BB962C8B-B14F-4D97-AF65-F5344CB8AC3E}">
        <p14:creationId xmlns:p14="http://schemas.microsoft.com/office/powerpoint/2010/main" val="740305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a:xfrm>
            <a:off x="580602" y="421725"/>
            <a:ext cx="8001000" cy="553990"/>
          </a:xfrm>
        </p:spPr>
        <p:txBody>
          <a:bodyPr/>
          <a:lstStyle/>
          <a:p>
            <a:pPr algn="l"/>
            <a:r>
              <a:rPr lang="es-MX" dirty="0"/>
              <a:t>Cómo funciona el polimorfismo</a:t>
            </a:r>
          </a:p>
        </p:txBody>
      </p:sp>
      <p:pic>
        <p:nvPicPr>
          <p:cNvPr id="331780" name="Picture 4" descr="https://desarrolloweb.com/archivoimg/general/298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028" y="1392756"/>
            <a:ext cx="6364512" cy="229829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77277" y="3908049"/>
            <a:ext cx="8407650" cy="2308324"/>
          </a:xfrm>
          <a:prstGeom prst="rect">
            <a:avLst/>
          </a:prstGeom>
          <a:noFill/>
        </p:spPr>
        <p:txBody>
          <a:bodyPr wrap="square" rtlCol="0">
            <a:spAutoFit/>
          </a:bodyPr>
          <a:lstStyle/>
          <a:p>
            <a:r>
              <a:rPr lang="es-MX" dirty="0"/>
              <a:t>Además tenemos la clase Parking. Dentro de ésta tenemos un método estacionar(). Puede que en un parking tenga que estacionar coches, motos o autobuses. Sin polimorfismo tendría que crear un método que permitiese estacionar objetos de la clase "Coche", otro método que acepte objetos de la clase "Moto" para estacionarlos, etc. Pero todos estaremos de acuerdo que estacionar un coche, una moto o un bus es bastante similar: "entrar en el parking, recoger el ticket de entrara, buscar una plaza, situar el vehículo dentro de esa plaza...".</a:t>
            </a:r>
          </a:p>
        </p:txBody>
      </p:sp>
    </p:spTree>
    <p:extLst>
      <p:ext uri="{BB962C8B-B14F-4D97-AF65-F5344CB8AC3E}">
        <p14:creationId xmlns:p14="http://schemas.microsoft.com/office/powerpoint/2010/main" val="334186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a:xfrm>
            <a:off x="580602" y="421725"/>
            <a:ext cx="8001000" cy="553990"/>
          </a:xfrm>
        </p:spPr>
        <p:txBody>
          <a:bodyPr/>
          <a:lstStyle/>
          <a:p>
            <a:pPr algn="l"/>
            <a:r>
              <a:rPr lang="es-MX" dirty="0"/>
              <a:t>Cómo funciona el polimorfismo</a:t>
            </a:r>
          </a:p>
        </p:txBody>
      </p:sp>
      <p:pic>
        <p:nvPicPr>
          <p:cNvPr id="331778" name="Picture 2" descr="https://desarrolloweb.com/archivoimg/general/298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235" y="1414184"/>
            <a:ext cx="4899194" cy="4245969"/>
          </a:xfrm>
          <a:prstGeom prst="rect">
            <a:avLst/>
          </a:prstGeom>
          <a:noFill/>
          <a:extLst>
            <a:ext uri="{909E8E84-426E-40DD-AFC4-6F175D3DCCD1}">
              <a14:hiddenFill xmlns:a14="http://schemas.microsoft.com/office/drawing/2010/main">
                <a:solidFill>
                  <a:srgbClr val="FFFFFF"/>
                </a:solidFill>
              </a14:hiddenFill>
            </a:ext>
          </a:extLst>
        </p:spPr>
      </p:pic>
      <p:pic>
        <p:nvPicPr>
          <p:cNvPr id="331780" name="Picture 4" descr="https://desarrolloweb.com/archivoimg/general/298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24" y="1219625"/>
            <a:ext cx="3632404" cy="1311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53190" y="2861852"/>
            <a:ext cx="3193259" cy="3046988"/>
          </a:xfrm>
          <a:prstGeom prst="rect">
            <a:avLst/>
          </a:prstGeom>
        </p:spPr>
        <p:txBody>
          <a:bodyPr wrap="square">
            <a:spAutoFit/>
          </a:bodyPr>
          <a:lstStyle/>
          <a:p>
            <a:r>
              <a:rPr lang="es-MX" sz="1600" dirty="0">
                <a:solidFill>
                  <a:srgbClr val="313131"/>
                </a:solidFill>
                <a:latin typeface="Open Sans" panose="020B0604020202020204" charset="0"/>
              </a:rPr>
              <a:t>Lo ideal sería que nuestro método me permita recibir todo tipo de vehículos para estacionarlos, ya que es muy parecido estacionar uno u otro vehículo, pero además porque así si mañana el mercado trae otro tipo de vehículos, como una van, todoterreno hibrido, o una nave espacial, mi software sea capaz de aceptarlos sin tener que modificar la clase Parking.</a:t>
            </a:r>
            <a:endParaRPr lang="es-MX" sz="1600" dirty="0"/>
          </a:p>
        </p:txBody>
      </p:sp>
    </p:spTree>
    <p:extLst>
      <p:ext uri="{BB962C8B-B14F-4D97-AF65-F5344CB8AC3E}">
        <p14:creationId xmlns:p14="http://schemas.microsoft.com/office/powerpoint/2010/main" val="3060231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b="1" i="0" u="none" strike="noStrike" cap="none">
                <a:solidFill>
                  <a:schemeClr val="dk1"/>
                </a:solidFill>
                <a:latin typeface="Arial"/>
                <a:ea typeface="Arial"/>
                <a:cs typeface="Arial"/>
                <a:sym typeface="Arial"/>
              </a:rPr>
              <a:t>Actividad/Práctica</a:t>
            </a:r>
            <a:endParaRPr/>
          </a:p>
        </p:txBody>
      </p:sp>
      <p:sp>
        <p:nvSpPr>
          <p:cNvPr id="506" name="Shape 506"/>
          <p:cNvSpPr txBox="1"/>
          <p:nvPr/>
        </p:nvSpPr>
        <p:spPr>
          <a:xfrm>
            <a:off x="537773" y="1176051"/>
            <a:ext cx="8068453" cy="2983353"/>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b="1" dirty="0">
                <a:solidFill>
                  <a:schemeClr val="dk1"/>
                </a:solidFill>
              </a:rPr>
              <a:t>Meta:</a:t>
            </a:r>
            <a:r>
              <a:rPr lang="en-US" sz="2000" dirty="0">
                <a:solidFill>
                  <a:schemeClr val="dk1"/>
                </a:solidFill>
                <a:latin typeface="Arial"/>
                <a:ea typeface="Arial"/>
                <a:cs typeface="Arial"/>
                <a:sym typeface="Arial"/>
              </a:rPr>
              <a:t> </a:t>
            </a:r>
            <a:r>
              <a:rPr lang="es-MX" sz="2000" dirty="0">
                <a:solidFill>
                  <a:schemeClr val="dk1"/>
                </a:solidFill>
                <a:latin typeface="Arial"/>
                <a:ea typeface="Arial"/>
                <a:cs typeface="Arial"/>
                <a:sym typeface="Arial"/>
              </a:rPr>
              <a:t>Encontrar ejemplos de Polimorfismo y uso del mismo</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Tiempo</a:t>
            </a:r>
            <a:r>
              <a:rPr lang="en-US" sz="2000" b="1" dirty="0">
                <a:solidFill>
                  <a:schemeClr val="dk1"/>
                </a:solidFill>
              </a:rPr>
              <a:t>:</a:t>
            </a:r>
            <a:r>
              <a:rPr lang="en-US" sz="2000" dirty="0">
                <a:solidFill>
                  <a:schemeClr val="dk1"/>
                </a:solidFill>
                <a:latin typeface="Arial"/>
                <a:ea typeface="Arial"/>
                <a:cs typeface="Arial"/>
                <a:sym typeface="Arial"/>
              </a:rPr>
              <a:t> 15 </a:t>
            </a:r>
            <a:r>
              <a:rPr lang="en-US" sz="2000" dirty="0" err="1">
                <a:solidFill>
                  <a:schemeClr val="dk1"/>
                </a:solidFill>
                <a:latin typeface="Arial"/>
                <a:ea typeface="Arial"/>
                <a:cs typeface="Arial"/>
                <a:sym typeface="Arial"/>
              </a:rPr>
              <a:t>minutos</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Pasos</a:t>
            </a:r>
            <a:endParaRPr b="1" dirty="0"/>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Arial"/>
                <a:cs typeface="Arial"/>
                <a:sym typeface="Arial"/>
              </a:rPr>
              <a:t>Pedir a los alumnos que den ejemplos de una familia de clases (una clase base y dos o tres clases hijas)</a:t>
            </a:r>
          </a:p>
          <a:p>
            <a:pPr marL="457200" indent="-457200">
              <a:buClr>
                <a:schemeClr val="dk1"/>
              </a:buClr>
              <a:buSzPts val="1800"/>
              <a:buFont typeface="Arial"/>
              <a:buAutoNum type="arabicPeriod"/>
            </a:pPr>
            <a:r>
              <a:rPr lang="es-MX" sz="2000" dirty="0">
                <a:solidFill>
                  <a:schemeClr val="dk1"/>
                </a:solidFill>
                <a:ea typeface="Monda"/>
                <a:cs typeface="Arial"/>
                <a:sym typeface="Arial"/>
              </a:rPr>
              <a:t>Pedir que creen otra clase que pueda hacer uso del polimorfismo asociado a la familia de clases que crearon</a:t>
            </a:r>
          </a:p>
          <a:p>
            <a:pPr marL="457200" marR="0" lvl="0" indent="-457200" algn="l" rtl="0">
              <a:spcBef>
                <a:spcPts val="0"/>
              </a:spcBef>
              <a:spcAft>
                <a:spcPts val="0"/>
              </a:spcAft>
              <a:buClr>
                <a:schemeClr val="dk1"/>
              </a:buClr>
              <a:buSzPts val="1800"/>
              <a:buFont typeface="Arial"/>
              <a:buAutoNum type="arabicPeriod"/>
            </a:pPr>
            <a:r>
              <a:rPr lang="es-MX" sz="2000" dirty="0">
                <a:solidFill>
                  <a:schemeClr val="dk1"/>
                </a:solidFill>
                <a:latin typeface="Arial"/>
                <a:ea typeface="Monda"/>
                <a:cs typeface="Arial"/>
                <a:sym typeface="Arial"/>
              </a:rPr>
              <a:t>Añadir un método a la clase externa para que se ejemplifique el uso del polimorfismo</a:t>
            </a:r>
            <a:endParaRPr lang="es-MX" sz="2000" dirty="0">
              <a:solidFill>
                <a:schemeClr val="dk1"/>
              </a:solidFill>
              <a:ea typeface="Monda"/>
              <a:cs typeface="Arial"/>
              <a:sym typeface="Arial"/>
            </a:endParaRPr>
          </a:p>
          <a:p>
            <a:pPr marL="457200" marR="0" lvl="0" indent="-457200" algn="l" rtl="0">
              <a:spcBef>
                <a:spcPts val="0"/>
              </a:spcBef>
              <a:spcAft>
                <a:spcPts val="0"/>
              </a:spcAft>
              <a:buClr>
                <a:schemeClr val="dk1"/>
              </a:buClr>
              <a:buSzPts val="1800"/>
              <a:buFont typeface="Arial"/>
              <a:buAutoNum type="arabicPeriod"/>
            </a:pPr>
            <a:endParaRPr sz="2000" dirty="0">
              <a:solidFill>
                <a:schemeClr val="dk1"/>
              </a:solidFill>
              <a:latin typeface="Monda"/>
              <a:ea typeface="Monda"/>
              <a:cs typeface="Monda"/>
              <a:sym typeface="Monda"/>
            </a:endParaRPr>
          </a:p>
          <a:p>
            <a:pPr marL="457200" marR="0" lvl="0" indent="-34290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42900" algn="l" rtl="0">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914352" marR="0" lvl="1" indent="-304800" algn="l" rtl="0">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457152" marR="0" lvl="1" indent="0" algn="l" rtl="0">
              <a:spcBef>
                <a:spcPts val="0"/>
              </a:spcBef>
              <a:spcAft>
                <a:spcPts val="0"/>
              </a:spcAft>
              <a:buNone/>
            </a:pPr>
            <a:endParaRPr sz="2400" b="0" i="0" u="none" strike="noStrike" cap="none" dirty="0">
              <a:solidFill>
                <a:schemeClr val="dk1"/>
              </a:solidFill>
              <a:latin typeface="Arial"/>
              <a:ea typeface="Arial"/>
              <a:cs typeface="Arial"/>
              <a:sym typeface="Arial"/>
            </a:endParaRPr>
          </a:p>
        </p:txBody>
      </p:sp>
      <p:sp>
        <p:nvSpPr>
          <p:cNvPr id="507" name="Shape 507"/>
          <p:cNvSpPr txBox="1"/>
          <p:nvPr/>
        </p:nvSpPr>
        <p:spPr>
          <a:xfrm>
            <a:off x="537772" y="4721357"/>
            <a:ext cx="8068453" cy="138951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t>⟲ </a:t>
            </a:r>
            <a:r>
              <a:rPr lang="en-US" sz="2000" b="1" dirty="0" err="1">
                <a:solidFill>
                  <a:schemeClr val="dk1"/>
                </a:solidFill>
                <a:latin typeface="Arial"/>
                <a:ea typeface="Arial"/>
                <a:cs typeface="Arial"/>
                <a:sym typeface="Arial"/>
              </a:rPr>
              <a:t>Preguntas</a:t>
            </a:r>
            <a:r>
              <a:rPr lang="en-US" sz="2000" b="1" dirty="0">
                <a:solidFill>
                  <a:schemeClr val="dk1"/>
                </a:solidFill>
                <a:latin typeface="Arial"/>
                <a:ea typeface="Arial"/>
                <a:cs typeface="Arial"/>
                <a:sym typeface="Arial"/>
              </a:rPr>
              <a:t> de </a:t>
            </a:r>
            <a:r>
              <a:rPr lang="en-US" sz="2000" b="1" dirty="0" err="1">
                <a:solidFill>
                  <a:schemeClr val="dk1"/>
                </a:solidFill>
                <a:latin typeface="Arial"/>
                <a:ea typeface="Arial"/>
                <a:cs typeface="Arial"/>
                <a:sym typeface="Arial"/>
              </a:rPr>
              <a:t>reflexión</a:t>
            </a:r>
            <a:endParaRPr sz="2000" dirty="0"/>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Cómo</a:t>
            </a:r>
            <a:r>
              <a:rPr lang="en-US" sz="2000" dirty="0">
                <a:solidFill>
                  <a:schemeClr val="dk1"/>
                </a:solidFill>
                <a:latin typeface="Arial"/>
                <a:ea typeface="Arial"/>
                <a:cs typeface="Arial"/>
                <a:sym typeface="Arial"/>
              </a:rPr>
              <a:t> le </a:t>
            </a:r>
            <a:r>
              <a:rPr lang="en-US" sz="2000" dirty="0" err="1">
                <a:solidFill>
                  <a:schemeClr val="dk1"/>
                </a:solidFill>
                <a:latin typeface="Arial"/>
                <a:ea typeface="Arial"/>
                <a:cs typeface="Arial"/>
                <a:sym typeface="Arial"/>
              </a:rPr>
              <a:t>explicaría</a:t>
            </a:r>
            <a:r>
              <a:rPr lang="en-US" sz="2000" dirty="0">
                <a:solidFill>
                  <a:schemeClr val="dk1"/>
                </a:solidFill>
                <a:latin typeface="Arial"/>
                <a:ea typeface="Arial"/>
                <a:cs typeface="Arial"/>
                <a:sym typeface="Arial"/>
              </a:rPr>
              <a:t> a </a:t>
            </a:r>
            <a:r>
              <a:rPr lang="en-US" sz="2000" dirty="0" err="1">
                <a:solidFill>
                  <a:schemeClr val="dk1"/>
                </a:solidFill>
                <a:latin typeface="Arial"/>
                <a:ea typeface="Arial"/>
                <a:cs typeface="Arial"/>
                <a:sym typeface="Arial"/>
              </a:rPr>
              <a:t>alguien</a:t>
            </a:r>
            <a:r>
              <a:rPr lang="en-US" sz="2000" dirty="0">
                <a:solidFill>
                  <a:schemeClr val="dk1"/>
                </a:solidFill>
                <a:latin typeface="Arial"/>
                <a:ea typeface="Arial"/>
                <a:cs typeface="Arial"/>
                <a:sym typeface="Arial"/>
              </a:rPr>
              <a:t> que no </a:t>
            </a:r>
            <a:r>
              <a:rPr lang="en-US" sz="2000" dirty="0" err="1">
                <a:solidFill>
                  <a:schemeClr val="dk1"/>
                </a:solidFill>
                <a:latin typeface="Arial"/>
                <a:ea typeface="Arial"/>
                <a:cs typeface="Arial"/>
                <a:sym typeface="Arial"/>
              </a:rPr>
              <a:t>estuvo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sesión</a:t>
            </a:r>
            <a:r>
              <a:rPr lang="en-US" sz="2000" dirty="0">
                <a:solidFill>
                  <a:schemeClr val="dk1"/>
                </a:solidFill>
                <a:latin typeface="Arial"/>
                <a:ea typeface="Arial"/>
                <a:cs typeface="Arial"/>
                <a:sym typeface="Arial"/>
              </a:rPr>
              <a:t> lo que </a:t>
            </a:r>
            <a:r>
              <a:rPr lang="en-US" sz="2000" dirty="0" err="1">
                <a:solidFill>
                  <a:schemeClr val="dk1"/>
                </a:solidFill>
                <a:latin typeface="Arial"/>
                <a:ea typeface="Arial"/>
                <a:cs typeface="Arial"/>
                <a:sym typeface="Arial"/>
              </a:rPr>
              <a:t>es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polimorfismo</a:t>
            </a:r>
            <a:r>
              <a:rPr lang="en-US" sz="2000" dirty="0">
                <a:solidFill>
                  <a:schemeClr val="dk1"/>
                </a:solidFill>
                <a:latin typeface="Arial"/>
                <a:ea typeface="Arial"/>
                <a:cs typeface="Arial"/>
                <a:sym typeface="Arial"/>
              </a:rPr>
              <a:t>?</a:t>
            </a:r>
          </a:p>
          <a:p>
            <a:pPr marL="285750" marR="0" lvl="0" indent="-28575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Qué</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ejemplo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utilizaría</a:t>
            </a:r>
            <a:r>
              <a:rPr lang="en-US" sz="2000" dirty="0">
                <a:solidFill>
                  <a:schemeClr val="dk1"/>
                </a:solidFill>
                <a:latin typeface="Arial"/>
                <a:ea typeface="Arial"/>
                <a:cs typeface="Arial"/>
                <a:sym typeface="Arial"/>
              </a:rPr>
              <a:t> y </a:t>
            </a:r>
            <a:r>
              <a:rPr lang="en-US" sz="2000" dirty="0" err="1">
                <a:solidFill>
                  <a:schemeClr val="dk1"/>
                </a:solidFill>
                <a:latin typeface="Arial"/>
                <a:ea typeface="Arial"/>
                <a:cs typeface="Arial"/>
                <a:sym typeface="Arial"/>
              </a:rPr>
              <a:t>porqué</a:t>
            </a:r>
            <a:r>
              <a:rPr lang="en-US" sz="20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50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sz="quarter" idx="15"/>
          </p:nvPr>
        </p:nvSpPr>
        <p:spPr>
          <a:xfrm>
            <a:off x="569026" y="1652062"/>
            <a:ext cx="7961515" cy="475529"/>
          </a:xfrm>
        </p:spPr>
        <p:txBody>
          <a:bodyPr>
            <a:normAutofit fontScale="25000" lnSpcReduction="20000"/>
          </a:bodyPr>
          <a:lstStyle/>
          <a:p>
            <a:pPr marL="799940" lvl="1" indent="-342831">
              <a:spcBef>
                <a:spcPct val="20000"/>
              </a:spcBef>
              <a:buSzPct val="115000"/>
              <a:buFont typeface="Arial" panose="020B0604020202020204" pitchFamily="34" charset="0"/>
              <a:buChar char="•"/>
            </a:pPr>
            <a:endParaRPr lang="es-MX" sz="1600" dirty="0"/>
          </a:p>
          <a:p>
            <a:pPr marL="342900" indent="-342900">
              <a:buSzPct val="115000"/>
              <a:buFont typeface="Arial" panose="020B0604020202020204" pitchFamily="34" charset="0"/>
              <a:buChar char="•"/>
            </a:pPr>
            <a:r>
              <a:rPr lang="es-ES" sz="8000" b="0" dirty="0">
                <a:latin typeface="+mn-lt"/>
              </a:rPr>
              <a:t>Toda clase tiene un conjunto de atributos y métodos asociados a ella</a:t>
            </a:r>
            <a:endParaRPr lang="es-MX" sz="8000" b="0" dirty="0">
              <a:latin typeface="+mn-lt"/>
            </a:endParaRPr>
          </a:p>
          <a:p>
            <a:pPr marL="342900" indent="-342900">
              <a:buSzPct val="115000"/>
              <a:buFont typeface="Arial" panose="020B0604020202020204" pitchFamily="34" charset="0"/>
              <a:buChar char="•"/>
            </a:pPr>
            <a:endParaRPr lang="es-MX" sz="8000" b="0" dirty="0">
              <a:latin typeface="+mn-lt"/>
            </a:endParaRPr>
          </a:p>
          <a:p>
            <a:pPr marL="342900" indent="-342900">
              <a:buSzPct val="115000"/>
              <a:buFont typeface="Arial" panose="020B0604020202020204" pitchFamily="34" charset="0"/>
              <a:buChar char="•"/>
            </a:pPr>
            <a:r>
              <a:rPr lang="es-MX" sz="8000" b="0" dirty="0">
                <a:latin typeface="+mn-lt"/>
              </a:rPr>
              <a:t>Todos</a:t>
            </a:r>
            <a:r>
              <a:rPr lang="es-ES" sz="8000" b="0" dirty="0">
                <a:latin typeface="+mn-lt"/>
              </a:rPr>
              <a:t> ellos están encapsulados o contenidos dentro de la misma clase, de manera que son miembros de dicha clase</a:t>
            </a:r>
            <a:endParaRPr lang="es-MX" sz="8000" b="0" dirty="0">
              <a:latin typeface="+mn-lt"/>
            </a:endParaRPr>
          </a:p>
          <a:p>
            <a:pPr marL="342900" indent="-342900">
              <a:buSzPct val="115000"/>
              <a:buFont typeface="Arial" panose="020B0604020202020204" pitchFamily="34" charset="0"/>
              <a:buChar char="•"/>
            </a:pPr>
            <a:endParaRPr lang="es-MX" sz="8000" b="0" dirty="0">
              <a:latin typeface="+mn-lt"/>
            </a:endParaRPr>
          </a:p>
          <a:p>
            <a:pPr marL="342900" indent="-342900">
              <a:buSzPct val="115000"/>
              <a:buFont typeface="Arial" panose="020B0604020202020204" pitchFamily="34" charset="0"/>
              <a:buChar char="•"/>
            </a:pPr>
            <a:r>
              <a:rPr lang="es-ES" sz="8000" b="0" dirty="0">
                <a:latin typeface="+mn-lt"/>
              </a:rPr>
              <a:t>Esos métodos y atributos pueden ser utilizados por otras clases sólo si la clase que los encapsula les brinda los permisos necesarios para ello</a:t>
            </a:r>
          </a:p>
          <a:p>
            <a:pPr marL="342900" indent="-342900">
              <a:buSzPct val="115000"/>
              <a:buFont typeface="Arial" panose="020B0604020202020204" pitchFamily="34" charset="0"/>
              <a:buChar char="•"/>
            </a:pPr>
            <a:endParaRPr lang="es-ES" sz="8000" b="0" dirty="0">
              <a:latin typeface="+mn-lt"/>
            </a:endParaRPr>
          </a:p>
          <a:p>
            <a:pPr marL="342900" indent="-342900">
              <a:spcBef>
                <a:spcPct val="20000"/>
              </a:spcBef>
              <a:buSzPct val="115000"/>
              <a:buFont typeface="Arial" panose="020B0604020202020204" pitchFamily="34" charset="0"/>
              <a:buChar char="•"/>
            </a:pPr>
            <a:r>
              <a:rPr lang="es-MX" sz="8000" b="0" dirty="0">
                <a:latin typeface="+mn-lt"/>
              </a:rPr>
              <a:t>Proceso por el que se ocultan:</a:t>
            </a:r>
          </a:p>
          <a:p>
            <a:pPr marL="799940" lvl="1" indent="-342831">
              <a:spcBef>
                <a:spcPct val="20000"/>
              </a:spcBef>
              <a:buSzPct val="115000"/>
              <a:buFont typeface="Arial" panose="020B0604020202020204" pitchFamily="34" charset="0"/>
              <a:buChar char="•"/>
            </a:pPr>
            <a:r>
              <a:rPr lang="es-MX" sz="8000" dirty="0"/>
              <a:t>Las estructuras de datos</a:t>
            </a:r>
          </a:p>
          <a:p>
            <a:pPr marL="799940" lvl="1" indent="-342831">
              <a:spcBef>
                <a:spcPct val="20000"/>
              </a:spcBef>
              <a:buSzPct val="115000"/>
              <a:buFont typeface="Arial" panose="020B0604020202020204" pitchFamily="34" charset="0"/>
              <a:buChar char="•"/>
            </a:pPr>
            <a:r>
              <a:rPr lang="es-MX" sz="8000" dirty="0"/>
              <a:t>Los detalles de la implementación</a:t>
            </a:r>
          </a:p>
          <a:p>
            <a:pPr marL="342900" indent="-342900">
              <a:buSzPct val="115000"/>
              <a:buFont typeface="Arial" panose="020B0604020202020204" pitchFamily="34" charset="0"/>
              <a:buChar char="•"/>
            </a:pPr>
            <a:endParaRPr lang="es-ES" sz="9600" b="0" dirty="0"/>
          </a:p>
        </p:txBody>
      </p:sp>
      <p:sp>
        <p:nvSpPr>
          <p:cNvPr id="64514" name="Rectangle 2"/>
          <p:cNvSpPr>
            <a:spLocks noGrp="1" noChangeArrowheads="1"/>
          </p:cNvSpPr>
          <p:nvPr>
            <p:ph type="title" idx="4294967295"/>
          </p:nvPr>
        </p:nvSpPr>
        <p:spPr>
          <a:xfrm>
            <a:off x="659757" y="538625"/>
            <a:ext cx="5119688" cy="554038"/>
          </a:xfrm>
        </p:spPr>
        <p:txBody>
          <a:bodyPr/>
          <a:lstStyle/>
          <a:p>
            <a:r>
              <a:rPr lang="es-MX" dirty="0"/>
              <a:t>Encapsulamiento</a:t>
            </a:r>
            <a:endParaRPr lang="es-ES" dirty="0"/>
          </a:p>
        </p:txBody>
      </p:sp>
    </p:spTree>
    <p:extLst>
      <p:ext uri="{BB962C8B-B14F-4D97-AF65-F5344CB8AC3E}">
        <p14:creationId xmlns:p14="http://schemas.microsoft.com/office/powerpoint/2010/main" val="149304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63490" name="Rectangle 2"/>
          <p:cNvSpPr>
            <a:spLocks noGrp="1" noChangeArrowheads="1"/>
          </p:cNvSpPr>
          <p:nvPr>
            <p:ph type="title" idx="4294967295"/>
          </p:nvPr>
        </p:nvSpPr>
        <p:spPr>
          <a:xfrm>
            <a:off x="593351" y="678619"/>
            <a:ext cx="5045075" cy="554038"/>
          </a:xfrm>
        </p:spPr>
        <p:txBody>
          <a:bodyPr/>
          <a:lstStyle/>
          <a:p>
            <a:r>
              <a:rPr lang="es-MX" dirty="0"/>
              <a:t>Encapsulamiento</a:t>
            </a:r>
            <a:endParaRPr lang="es-ES" dirty="0"/>
          </a:p>
        </p:txBody>
      </p:sp>
      <p:sp>
        <p:nvSpPr>
          <p:cNvPr id="63495" name="Rectangle 7"/>
          <p:cNvSpPr>
            <a:spLocks noChangeArrowheads="1"/>
          </p:cNvSpPr>
          <p:nvPr/>
        </p:nvSpPr>
        <p:spPr bwMode="auto">
          <a:xfrm>
            <a:off x="458152" y="1829170"/>
            <a:ext cx="7770601" cy="434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defRPr sz="2400">
                <a:solidFill>
                  <a:schemeClr val="tx1"/>
                </a:solidFill>
                <a:latin typeface="Times New Roman" panose="02020603050405020304" pitchFamily="18" charset="0"/>
              </a:defRPr>
            </a:lvl1pPr>
            <a:lvl2pPr marL="1027113" indent="-455613">
              <a:defRPr sz="2400">
                <a:solidFill>
                  <a:schemeClr val="tx1"/>
                </a:solidFill>
                <a:latin typeface="Times New Roman" panose="02020603050405020304" pitchFamily="18" charset="0"/>
              </a:defRPr>
            </a:lvl2pPr>
            <a:lvl3pPr marL="1370013" indent="-228600">
              <a:defRPr sz="2400">
                <a:solidFill>
                  <a:schemeClr val="tx1"/>
                </a:solidFill>
                <a:latin typeface="Times New Roman" panose="02020603050405020304" pitchFamily="18" charset="0"/>
              </a:defRPr>
            </a:lvl3pPr>
            <a:lvl4pPr marL="1712913"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50000"/>
              </a:spcBef>
              <a:buClr>
                <a:srgbClr val="912E13"/>
              </a:buClr>
              <a:buFont typeface="Wingdings" panose="05000000000000000000" pitchFamily="2" charset="2"/>
              <a:buNone/>
            </a:pPr>
            <a:endParaRPr kumimoji="1" lang="es-ES" noProof="1"/>
          </a:p>
        </p:txBody>
      </p:sp>
      <p:sp>
        <p:nvSpPr>
          <p:cNvPr id="63497" name="Rectangle 9"/>
          <p:cNvSpPr>
            <a:spLocks noChangeArrowheads="1"/>
          </p:cNvSpPr>
          <p:nvPr/>
        </p:nvSpPr>
        <p:spPr bwMode="auto">
          <a:xfrm>
            <a:off x="612477" y="1125278"/>
            <a:ext cx="7922966" cy="2200012"/>
          </a:xfrm>
          <a:prstGeom prst="rect">
            <a:avLst/>
          </a:prstGeom>
        </p:spPr>
        <p:txBody>
          <a:bodyPr>
            <a:normAutofit/>
          </a:bodyPr>
          <a:lstStyle/>
          <a:p>
            <a:pPr>
              <a:spcBef>
                <a:spcPct val="20000"/>
              </a:spcBef>
              <a:buSzPct val="115000"/>
            </a:pPr>
            <a:endParaRPr lang="es-MX" sz="2000" dirty="0">
              <a:latin typeface="Eurostile LT Std" panose="020B0504020202050204" pitchFamily="34" charset="0"/>
              <a:cs typeface="Segoe UI" panose="020B0502040204020203" pitchFamily="34" charset="0"/>
            </a:endParaRPr>
          </a:p>
          <a:p>
            <a:pPr marL="342900" indent="-342900">
              <a:spcBef>
                <a:spcPct val="20000"/>
              </a:spcBef>
              <a:buSzPct val="115000"/>
              <a:buFont typeface="Arial" panose="020B0604020202020204" pitchFamily="34" charset="0"/>
              <a:buChar char="•"/>
            </a:pPr>
            <a:r>
              <a:rPr lang="es-MX" sz="2000" dirty="0">
                <a:latin typeface="Eurostile LT Std" panose="020B0504020202050204" pitchFamily="34" charset="0"/>
                <a:cs typeface="Segoe UI" panose="020B0502040204020203" pitchFamily="34" charset="0"/>
              </a:rPr>
              <a:t>Permite considerar a los objetos como "</a:t>
            </a:r>
            <a:r>
              <a:rPr lang="es-MX" sz="2000" b="1" dirty="0">
                <a:latin typeface="Eurostile LT Std" panose="020B0504020202050204" pitchFamily="34" charset="0"/>
                <a:cs typeface="Segoe UI" panose="020B0502040204020203" pitchFamily="34" charset="0"/>
              </a:rPr>
              <a:t>cajas negras</a:t>
            </a:r>
            <a:r>
              <a:rPr lang="es-MX" sz="2000" dirty="0">
                <a:latin typeface="Eurostile LT Std" panose="020B0504020202050204" pitchFamily="34" charset="0"/>
                <a:cs typeface="Segoe UI" panose="020B0502040204020203" pitchFamily="34" charset="0"/>
              </a:rPr>
              <a:t>", evitando que otros objetos accedan a detalles que NO LES INTERESA</a:t>
            </a:r>
          </a:p>
          <a:p>
            <a:pPr marL="342900" indent="-342900">
              <a:spcBef>
                <a:spcPct val="20000"/>
              </a:spcBef>
              <a:buSzPct val="115000"/>
              <a:buFont typeface="Arial" panose="020B0604020202020204" pitchFamily="34" charset="0"/>
              <a:buChar char="•"/>
            </a:pPr>
            <a:endParaRPr lang="es-MX" sz="2000" dirty="0">
              <a:latin typeface="Eurostile LT Std" panose="020B0504020202050204" pitchFamily="34" charset="0"/>
              <a:cs typeface="Segoe UI" panose="020B0502040204020203" pitchFamily="34" charset="0"/>
            </a:endParaRPr>
          </a:p>
          <a:p>
            <a:pPr marL="342900" indent="-342900">
              <a:spcBef>
                <a:spcPct val="20000"/>
              </a:spcBef>
              <a:buSzPct val="115000"/>
              <a:buFont typeface="Arial" panose="020B0604020202020204" pitchFamily="34" charset="0"/>
              <a:buChar char="•"/>
            </a:pPr>
            <a:r>
              <a:rPr lang="es-MX" sz="2000" dirty="0">
                <a:latin typeface="Eurostile LT Std" panose="020B0504020202050204" pitchFamily="34" charset="0"/>
                <a:cs typeface="Segoe UI" panose="020B0502040204020203" pitchFamily="34" charset="0"/>
              </a:rPr>
              <a:t>Una vez creada la clase, las clases usuarias no requieren conocer los detalles de su implementación</a:t>
            </a:r>
            <a:endParaRPr lang="es-MX" sz="2000" noProof="1">
              <a:latin typeface="Eurostile LT Std" panose="020B0504020202050204" pitchFamily="34" charset="0"/>
              <a:cs typeface="Segoe UI" panose="020B0502040204020203" pitchFamily="34" charset="0"/>
            </a:endParaRPr>
          </a:p>
        </p:txBody>
      </p:sp>
      <p:sp>
        <p:nvSpPr>
          <p:cNvPr id="2" name="Rectángulo 1"/>
          <p:cNvSpPr/>
          <p:nvPr/>
        </p:nvSpPr>
        <p:spPr>
          <a:xfrm>
            <a:off x="4666007" y="3863775"/>
            <a:ext cx="2132378" cy="2307790"/>
          </a:xfrm>
          <a:prstGeom prst="rect">
            <a:avLst/>
          </a:prstGeom>
          <a:solidFill>
            <a:schemeClr val="tx2">
              <a:lumMod val="20000"/>
              <a:lumOff val="80000"/>
            </a:schemeClr>
          </a:solidFill>
        </p:spPr>
        <p:txBody>
          <a:bodyPr>
            <a:spAutoFit/>
          </a:bodyPr>
          <a:lstStyle/>
          <a:p>
            <a:r>
              <a:rPr lang="es-ES" sz="1600" b="1" dirty="0"/>
              <a:t>Cuenta Corriente</a:t>
            </a:r>
          </a:p>
          <a:p>
            <a:r>
              <a:rPr lang="es-ES" sz="1600" dirty="0"/>
              <a:t>Atributos:</a:t>
            </a:r>
          </a:p>
          <a:p>
            <a:pPr marL="285693" indent="-285693">
              <a:buFont typeface="Wingdings" panose="05000000000000000000" pitchFamily="2" charset="2"/>
              <a:buChar char="q"/>
            </a:pPr>
            <a:r>
              <a:rPr lang="es-ES" sz="1600" dirty="0"/>
              <a:t>Número</a:t>
            </a:r>
          </a:p>
          <a:p>
            <a:pPr marL="285693" indent="-285693">
              <a:buFont typeface="Wingdings" panose="05000000000000000000" pitchFamily="2" charset="2"/>
              <a:buChar char="q"/>
            </a:pPr>
            <a:r>
              <a:rPr lang="es-ES" sz="1600" dirty="0"/>
              <a:t>Saldo</a:t>
            </a:r>
          </a:p>
          <a:p>
            <a:pPr lvl="2"/>
            <a:endParaRPr lang="es-ES" sz="1600" dirty="0"/>
          </a:p>
          <a:p>
            <a:r>
              <a:rPr lang="es-MX" sz="1600" dirty="0"/>
              <a:t>Métodos:</a:t>
            </a:r>
          </a:p>
          <a:p>
            <a:pPr marL="285693" indent="-285693">
              <a:buFont typeface="Wingdings" panose="05000000000000000000" pitchFamily="2" charset="2"/>
              <a:buChar char="q"/>
            </a:pPr>
            <a:r>
              <a:rPr lang="es-MX" sz="1600" dirty="0"/>
              <a:t>Depositar</a:t>
            </a:r>
          </a:p>
          <a:p>
            <a:pPr marL="285693" indent="-285693">
              <a:buFont typeface="Wingdings" panose="05000000000000000000" pitchFamily="2" charset="2"/>
              <a:buChar char="q"/>
            </a:pPr>
            <a:r>
              <a:rPr lang="es-MX" sz="1600" dirty="0"/>
              <a:t>Girar</a:t>
            </a:r>
          </a:p>
          <a:p>
            <a:pPr marL="285693" indent="-285693">
              <a:buFont typeface="Wingdings" panose="05000000000000000000" pitchFamily="2" charset="2"/>
              <a:buChar char="q"/>
            </a:pPr>
            <a:r>
              <a:rPr lang="es-MX" sz="1600" dirty="0"/>
              <a:t>Conocer el saldo</a:t>
            </a:r>
          </a:p>
        </p:txBody>
      </p:sp>
      <p:sp>
        <p:nvSpPr>
          <p:cNvPr id="6" name="Rectángulo 5"/>
          <p:cNvSpPr/>
          <p:nvPr/>
        </p:nvSpPr>
        <p:spPr>
          <a:xfrm>
            <a:off x="1651492" y="3910736"/>
            <a:ext cx="2132378" cy="830805"/>
          </a:xfrm>
          <a:prstGeom prst="rect">
            <a:avLst/>
          </a:prstGeom>
          <a:solidFill>
            <a:schemeClr val="tx2">
              <a:lumMod val="20000"/>
              <a:lumOff val="80000"/>
            </a:schemeClr>
          </a:solidFill>
        </p:spPr>
        <p:txBody>
          <a:bodyPr>
            <a:spAutoFit/>
          </a:bodyPr>
          <a:lstStyle/>
          <a:p>
            <a:r>
              <a:rPr lang="es-ES" sz="1600" b="1" dirty="0"/>
              <a:t>Banco</a:t>
            </a:r>
          </a:p>
          <a:p>
            <a:r>
              <a:rPr lang="es-ES" sz="1600" dirty="0"/>
              <a:t>Girar Cuenta Corriente</a:t>
            </a:r>
            <a:endParaRPr lang="es-MX" sz="1600" dirty="0"/>
          </a:p>
        </p:txBody>
      </p:sp>
      <p:cxnSp>
        <p:nvCxnSpPr>
          <p:cNvPr id="4" name="Conector recto de flecha 3"/>
          <p:cNvCxnSpPr>
            <a:stCxn id="6" idx="3"/>
          </p:cNvCxnSpPr>
          <p:nvPr/>
        </p:nvCxnSpPr>
        <p:spPr>
          <a:xfrm flipV="1">
            <a:off x="3783870" y="4203055"/>
            <a:ext cx="882137"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2232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nodePh="1">
                                  <p:stCondLst>
                                    <p:cond delay="0"/>
                                  </p:stCondLst>
                                  <p:endCondLst>
                                    <p:cond evt="begin" delay="0">
                                      <p:tn val="5"/>
                                    </p:cond>
                                  </p:endCondLst>
                                  <p:childTnLst>
                                    <p:set>
                                      <p:cBhvr>
                                        <p:cTn id="6" dur="1" fill="hold">
                                          <p:stCondLst>
                                            <p:cond delay="0"/>
                                          </p:stCondLst>
                                        </p:cTn>
                                        <p:tgtEl>
                                          <p:spTgt spid="63495"/>
                                        </p:tgtEl>
                                        <p:attrNameLst>
                                          <p:attrName>style.visibility</p:attrName>
                                        </p:attrNameLst>
                                      </p:cBhvr>
                                      <p:to>
                                        <p:strVal val="visible"/>
                                      </p:to>
                                    </p:set>
                                    <p:animEffect transition="in" filter="barn(inHorizontal)">
                                      <p:cBhvr>
                                        <p:cTn id="7" dur="5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Apertura - ¿Qué piensan?</a:t>
            </a:r>
            <a:br>
              <a:rPr lang="es-MX" dirty="0"/>
            </a:br>
            <a:r>
              <a:rPr lang="es-MX" dirty="0"/>
              <a:t>(10 minutos)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1</a:t>
            </a:r>
          </a:p>
        </p:txBody>
      </p:sp>
    </p:spTree>
    <p:extLst>
      <p:ext uri="{BB962C8B-B14F-4D97-AF65-F5344CB8AC3E}">
        <p14:creationId xmlns:p14="http://schemas.microsoft.com/office/powerpoint/2010/main" val="4165222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a:t>Reflexión</a:t>
            </a:r>
          </a:p>
        </p:txBody>
      </p:sp>
      <p:sp>
        <p:nvSpPr>
          <p:cNvPr id="7" name="TextBox 6">
            <a:extLst>
              <a:ext uri="{FF2B5EF4-FFF2-40B4-BE49-F238E27FC236}">
                <a16:creationId xmlns:a16="http://schemas.microsoft.com/office/drawing/2014/main" id="{A568591C-9960-4F46-9ABA-3AA2C74D1201}"/>
              </a:ext>
            </a:extLst>
          </p:cNvPr>
          <p:cNvSpPr txBox="1"/>
          <p:nvPr/>
        </p:nvSpPr>
        <p:spPr>
          <a:xfrm>
            <a:off x="479199" y="1199200"/>
            <a:ext cx="8068453"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Recapitulando, ¿Cuáles son las características más importantes de la POO?</a:t>
            </a:r>
          </a:p>
          <a:p>
            <a:pPr marL="285750" indent="-285750">
              <a:buFont typeface="Arial" panose="020B0604020202020204" pitchFamily="34" charset="0"/>
              <a:buChar char="•"/>
            </a:pPr>
            <a:r>
              <a:rPr lang="es-MX" sz="2400" dirty="0"/>
              <a:t>¿Qué es abstracción?</a:t>
            </a:r>
          </a:p>
          <a:p>
            <a:pPr marL="285750" indent="-285750">
              <a:buFont typeface="Arial" panose="020B0604020202020204" pitchFamily="34" charset="0"/>
              <a:buChar char="•"/>
            </a:pPr>
            <a:r>
              <a:rPr lang="es-MX" sz="2400" dirty="0"/>
              <a:t>¿Porqué es tan importante el encapsulamiento?</a:t>
            </a:r>
          </a:p>
        </p:txBody>
      </p:sp>
    </p:spTree>
    <p:extLst>
      <p:ext uri="{BB962C8B-B14F-4D97-AF65-F5344CB8AC3E}">
        <p14:creationId xmlns:p14="http://schemas.microsoft.com/office/powerpoint/2010/main" val="4060065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553990"/>
          </a:xfrm>
        </p:spPr>
        <p:txBody>
          <a:bodyPr/>
          <a:lstStyle/>
          <a:p>
            <a:r>
              <a:rPr lang="es-MX" dirty="0"/>
              <a:t>Herramientas CASE (30 minutos)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4</a:t>
            </a:r>
          </a:p>
        </p:txBody>
      </p:sp>
    </p:spTree>
    <p:extLst>
      <p:ext uri="{BB962C8B-B14F-4D97-AF65-F5344CB8AC3E}">
        <p14:creationId xmlns:p14="http://schemas.microsoft.com/office/powerpoint/2010/main" val="170501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592174" y="1723743"/>
            <a:ext cx="2706609" cy="3806723"/>
          </a:xfrm>
        </p:spPr>
        <p:txBody>
          <a:bodyPr>
            <a:noAutofit/>
          </a:bodyPr>
          <a:lstStyle/>
          <a:p>
            <a:pPr marL="342900" indent="-342900">
              <a:buFont typeface="Arial" panose="020B0604020202020204" pitchFamily="34" charset="0"/>
              <a:buChar char="•"/>
            </a:pPr>
            <a:r>
              <a:rPr lang="es-ES" sz="1800" b="0" dirty="0">
                <a:latin typeface="+mn-lt"/>
              </a:rPr>
              <a:t>Las herramientas CASE (</a:t>
            </a:r>
            <a:r>
              <a:rPr lang="es-ES" sz="1800" b="0" dirty="0" err="1">
                <a:latin typeface="+mn-lt"/>
              </a:rPr>
              <a:t>Computer</a:t>
            </a:r>
            <a:r>
              <a:rPr lang="es-ES" sz="1800" b="0" dirty="0">
                <a:latin typeface="+mn-lt"/>
              </a:rPr>
              <a:t> </a:t>
            </a:r>
            <a:r>
              <a:rPr lang="es-ES" sz="1800" b="0" dirty="0" err="1">
                <a:latin typeface="+mn-lt"/>
              </a:rPr>
              <a:t>Aided</a:t>
            </a:r>
            <a:r>
              <a:rPr lang="es-ES" sz="1800" b="0" dirty="0">
                <a:latin typeface="+mn-lt"/>
              </a:rPr>
              <a:t> Software </a:t>
            </a:r>
            <a:r>
              <a:rPr lang="es-ES" sz="1800" b="0" dirty="0" err="1">
                <a:latin typeface="+mn-lt"/>
              </a:rPr>
              <a:t>Engineering</a:t>
            </a:r>
            <a:r>
              <a:rPr lang="es-ES" sz="1800" b="0" dirty="0">
                <a:latin typeface="+mn-lt"/>
              </a:rPr>
              <a:t>, Ingeniería de Software Asistida por Computadoras), son diversas aplicaciones destinadas a aumentar la productividad en el desarrollo de software reduciendo el costo de las mismas en términos de tiempo y de dinero. </a:t>
            </a:r>
          </a:p>
        </p:txBody>
      </p:sp>
      <p:sp>
        <p:nvSpPr>
          <p:cNvPr id="2" name="Título 1"/>
          <p:cNvSpPr>
            <a:spLocks noGrp="1"/>
          </p:cNvSpPr>
          <p:nvPr>
            <p:ph type="title" idx="4294967295"/>
          </p:nvPr>
        </p:nvSpPr>
        <p:spPr>
          <a:xfrm>
            <a:off x="1143000" y="914400"/>
            <a:ext cx="8001000" cy="554038"/>
          </a:xfrm>
        </p:spPr>
        <p:txBody>
          <a:bodyPr/>
          <a:lstStyle/>
          <a:p>
            <a:r>
              <a:rPr lang="es-ES" dirty="0"/>
              <a:t>Herramientas CASE</a:t>
            </a:r>
          </a:p>
        </p:txBody>
      </p:sp>
      <p:pic>
        <p:nvPicPr>
          <p:cNvPr id="4" name="Picture 6" descr="3_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024" y="1871143"/>
            <a:ext cx="4691232" cy="365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4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939417" y="1605763"/>
            <a:ext cx="7197585" cy="4366774"/>
          </a:xfrm>
        </p:spPr>
        <p:txBody>
          <a:bodyPr>
            <a:noAutofit/>
          </a:bodyPr>
          <a:lstStyle/>
          <a:p>
            <a:pPr marL="342900" indent="-342900">
              <a:buFont typeface="Arial" panose="020B0604020202020204" pitchFamily="34" charset="0"/>
              <a:buChar char="•"/>
            </a:pPr>
            <a:r>
              <a:rPr lang="en-US" sz="1800" b="0" dirty="0" err="1">
                <a:latin typeface="+mn-lt"/>
              </a:rPr>
              <a:t>StarUML</a:t>
            </a:r>
            <a:r>
              <a:rPr lang="en-US" sz="1800" b="0" dirty="0">
                <a:latin typeface="+mn-lt"/>
              </a:rPr>
              <a:t> (</a:t>
            </a:r>
            <a:r>
              <a:rPr lang="en-US" sz="1800" b="0" dirty="0">
                <a:latin typeface="+mn-lt"/>
                <a:hlinkClick r:id="rId3"/>
              </a:rPr>
              <a:t>http://staruml.io/</a:t>
            </a:r>
            <a:r>
              <a:rPr lang="en-US" sz="1800" b="0" dirty="0">
                <a:latin typeface="+mn-lt"/>
              </a:rPr>
              <a:t>)</a:t>
            </a: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err="1">
                <a:latin typeface="+mn-lt"/>
              </a:rPr>
              <a:t>Umbrello</a:t>
            </a:r>
            <a:r>
              <a:rPr lang="en-US" sz="1800" b="0" dirty="0">
                <a:latin typeface="+mn-lt"/>
              </a:rPr>
              <a:t>: genera </a:t>
            </a:r>
            <a:r>
              <a:rPr lang="en-US" sz="1800" b="0" dirty="0" err="1">
                <a:latin typeface="+mn-lt"/>
              </a:rPr>
              <a:t>código</a:t>
            </a:r>
            <a:r>
              <a:rPr lang="en-US" sz="1800" b="0" dirty="0">
                <a:latin typeface="+mn-lt"/>
              </a:rPr>
              <a:t> JAVA y C++ (</a:t>
            </a:r>
            <a:r>
              <a:rPr lang="en-US" sz="1800" b="0" dirty="0">
                <a:latin typeface="+mn-lt"/>
                <a:hlinkClick r:id="rId4"/>
              </a:rPr>
              <a:t>https://umbrello.kde.org/</a:t>
            </a:r>
            <a:r>
              <a:rPr lang="en-US" sz="1800" b="0" dirty="0">
                <a:latin typeface="+mn-lt"/>
              </a:rPr>
              <a:t>)</a:t>
            </a: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err="1">
                <a:latin typeface="+mn-lt"/>
              </a:rPr>
              <a:t>AndroMDA</a:t>
            </a:r>
            <a:r>
              <a:rPr lang="en-US" sz="1800" b="0" dirty="0">
                <a:latin typeface="+mn-lt"/>
              </a:rPr>
              <a:t>: genera </a:t>
            </a:r>
            <a:r>
              <a:rPr lang="en-US" sz="1800" b="0" dirty="0" err="1">
                <a:latin typeface="+mn-lt"/>
              </a:rPr>
              <a:t>código</a:t>
            </a:r>
            <a:r>
              <a:rPr lang="en-US" sz="1800" b="0" dirty="0">
                <a:latin typeface="+mn-lt"/>
              </a:rPr>
              <a:t> JAVA (</a:t>
            </a:r>
            <a:r>
              <a:rPr lang="en-US" sz="1800" b="0" dirty="0">
                <a:latin typeface="+mn-lt"/>
                <a:hlinkClick r:id="rId5"/>
              </a:rPr>
              <a:t>https://www.andromda.org/</a:t>
            </a:r>
            <a:r>
              <a:rPr lang="en-US" sz="1800" b="0" dirty="0">
                <a:latin typeface="+mn-lt"/>
              </a:rPr>
              <a:t>)</a:t>
            </a: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a:latin typeface="+mn-lt"/>
              </a:rPr>
              <a:t>BOUML: genera </a:t>
            </a:r>
            <a:r>
              <a:rPr lang="en-US" sz="1800" b="0" dirty="0" err="1">
                <a:latin typeface="+mn-lt"/>
              </a:rPr>
              <a:t>código</a:t>
            </a:r>
            <a:r>
              <a:rPr lang="en-US" sz="1800" b="0" dirty="0">
                <a:latin typeface="+mn-lt"/>
              </a:rPr>
              <a:t> en C++, Java, </a:t>
            </a:r>
            <a:r>
              <a:rPr lang="en-US" sz="1800" b="0" dirty="0" err="1">
                <a:latin typeface="+mn-lt"/>
              </a:rPr>
              <a:t>Idl</a:t>
            </a:r>
            <a:r>
              <a:rPr lang="en-US" sz="1800" b="0" dirty="0">
                <a:latin typeface="+mn-lt"/>
              </a:rPr>
              <a:t>, </a:t>
            </a:r>
            <a:r>
              <a:rPr lang="en-US" sz="1800" b="0" dirty="0" err="1">
                <a:latin typeface="+mn-lt"/>
              </a:rPr>
              <a:t>Php</a:t>
            </a:r>
            <a:r>
              <a:rPr lang="en-US" sz="1800" b="0" dirty="0">
                <a:latin typeface="+mn-lt"/>
              </a:rPr>
              <a:t> and Python </a:t>
            </a:r>
          </a:p>
          <a:p>
            <a:pPr>
              <a:buNone/>
            </a:pPr>
            <a:r>
              <a:rPr lang="en-US" sz="1800" b="0" dirty="0">
                <a:latin typeface="+mn-lt"/>
              </a:rPr>
              <a:t>(</a:t>
            </a:r>
            <a:r>
              <a:rPr lang="en-US" sz="1800" b="0" dirty="0">
                <a:latin typeface="+mn-lt"/>
                <a:hlinkClick r:id="rId6"/>
              </a:rPr>
              <a:t>http://www.bouml.fr/</a:t>
            </a:r>
            <a:r>
              <a:rPr lang="en-US" sz="1800" b="0" dirty="0">
                <a:latin typeface="+mn-lt"/>
              </a:rPr>
              <a:t>)</a:t>
            </a: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err="1">
                <a:latin typeface="+mn-lt"/>
              </a:rPr>
              <a:t>ArgoUML</a:t>
            </a:r>
            <a:r>
              <a:rPr lang="en-US" sz="1800" b="0" dirty="0">
                <a:latin typeface="+mn-lt"/>
              </a:rPr>
              <a:t> (</a:t>
            </a:r>
            <a:r>
              <a:rPr lang="en-US" sz="1800" b="0" dirty="0">
                <a:latin typeface="+mn-lt"/>
                <a:hlinkClick r:id="rId7"/>
              </a:rPr>
              <a:t>http://argouml.tigris.org/</a:t>
            </a:r>
            <a:r>
              <a:rPr lang="en-US" sz="1800" b="0" dirty="0">
                <a:latin typeface="+mn-lt"/>
              </a:rPr>
              <a:t>)</a:t>
            </a:r>
          </a:p>
          <a:p>
            <a:pPr marL="342900" indent="-342900">
              <a:buFont typeface="Arial" panose="020B0604020202020204" pitchFamily="34" charset="0"/>
              <a:buChar char="•"/>
            </a:pPr>
            <a:endParaRPr lang="en-US" sz="1800" b="0" dirty="0">
              <a:latin typeface="+mn-lt"/>
            </a:endParaRPr>
          </a:p>
          <a:p>
            <a:pPr marL="342900" indent="-342900">
              <a:buFont typeface="Arial" panose="020B0604020202020204" pitchFamily="34" charset="0"/>
              <a:buChar char="•"/>
            </a:pPr>
            <a:r>
              <a:rPr lang="en-US" sz="1800" b="0" dirty="0" err="1">
                <a:latin typeface="+mn-lt"/>
              </a:rPr>
              <a:t>Dia</a:t>
            </a:r>
            <a:r>
              <a:rPr lang="en-US" sz="1800" b="0" dirty="0">
                <a:latin typeface="+mn-lt"/>
              </a:rPr>
              <a:t> (</a:t>
            </a:r>
            <a:r>
              <a:rPr lang="en-US" sz="1800" b="0" dirty="0">
                <a:latin typeface="+mn-lt"/>
                <a:hlinkClick r:id="rId8"/>
              </a:rPr>
              <a:t>http://dia-installer.de/</a:t>
            </a:r>
            <a:r>
              <a:rPr lang="en-US" sz="1800" b="0" dirty="0">
                <a:latin typeface="+mn-lt"/>
              </a:rPr>
              <a:t>)</a:t>
            </a:r>
            <a:endParaRPr lang="es-ES" sz="1800" b="0" dirty="0">
              <a:latin typeface="+mn-lt"/>
            </a:endParaRPr>
          </a:p>
        </p:txBody>
      </p:sp>
      <p:sp>
        <p:nvSpPr>
          <p:cNvPr id="2" name="Título 1"/>
          <p:cNvSpPr>
            <a:spLocks noGrp="1"/>
          </p:cNvSpPr>
          <p:nvPr>
            <p:ph type="title" idx="4294967295"/>
          </p:nvPr>
        </p:nvSpPr>
        <p:spPr>
          <a:xfrm>
            <a:off x="1143000" y="914400"/>
            <a:ext cx="8001000" cy="554038"/>
          </a:xfrm>
        </p:spPr>
        <p:txBody>
          <a:bodyPr/>
          <a:lstStyle/>
          <a:p>
            <a:r>
              <a:rPr lang="es-ES" dirty="0"/>
              <a:t>Herramientas CASE </a:t>
            </a:r>
            <a:r>
              <a:rPr lang="es-ES" dirty="0" err="1"/>
              <a:t>OpenSource</a:t>
            </a:r>
            <a:endParaRPr lang="es-ES" dirty="0"/>
          </a:p>
        </p:txBody>
      </p:sp>
    </p:spTree>
    <p:extLst>
      <p:ext uri="{BB962C8B-B14F-4D97-AF65-F5344CB8AC3E}">
        <p14:creationId xmlns:p14="http://schemas.microsoft.com/office/powerpoint/2010/main" val="333043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1143000" y="1883556"/>
            <a:ext cx="6861920" cy="475529"/>
          </a:xfrm>
        </p:spPr>
        <p:txBody>
          <a:bodyPr>
            <a:normAutofit fontScale="25000" lnSpcReduction="20000"/>
          </a:bodyPr>
          <a:lstStyle/>
          <a:p>
            <a:pPr marL="342900" indent="-342900">
              <a:buFont typeface="Arial" panose="020B0604020202020204" pitchFamily="34" charset="0"/>
              <a:buChar char="•"/>
            </a:pPr>
            <a:r>
              <a:rPr lang="en-US" sz="7200" b="0" dirty="0">
                <a:latin typeface="+mn-lt"/>
              </a:rPr>
              <a:t>Draw.io: </a:t>
            </a:r>
            <a:r>
              <a:rPr lang="en-US" sz="7200" b="0" dirty="0" err="1">
                <a:latin typeface="+mn-lt"/>
              </a:rPr>
              <a:t>integrable</a:t>
            </a:r>
            <a:r>
              <a:rPr lang="en-US" sz="7200" b="0" dirty="0">
                <a:latin typeface="+mn-lt"/>
              </a:rPr>
              <a:t> con </a:t>
            </a:r>
            <a:r>
              <a:rPr lang="en-US" sz="7200" b="0" dirty="0" err="1">
                <a:latin typeface="+mn-lt"/>
              </a:rPr>
              <a:t>dropbox</a:t>
            </a:r>
            <a:r>
              <a:rPr lang="en-US" sz="7200" b="0" dirty="0">
                <a:latin typeface="+mn-lt"/>
              </a:rPr>
              <a:t> y google drive</a:t>
            </a:r>
          </a:p>
          <a:p>
            <a:pPr marL="342900" indent="-342900">
              <a:buFont typeface="Arial" panose="020B0604020202020204" pitchFamily="34" charset="0"/>
              <a:buChar char="•"/>
            </a:pPr>
            <a:endParaRPr lang="en-US" sz="7200" b="0" dirty="0">
              <a:latin typeface="+mn-lt"/>
            </a:endParaRPr>
          </a:p>
          <a:p>
            <a:pPr marL="342900" indent="-342900">
              <a:buFont typeface="Arial" panose="020B0604020202020204" pitchFamily="34" charset="0"/>
              <a:buChar char="•"/>
            </a:pPr>
            <a:r>
              <a:rPr lang="es-ES" sz="7200" b="0" dirty="0" err="1">
                <a:latin typeface="+mn-lt"/>
              </a:rPr>
              <a:t>Cacoo</a:t>
            </a:r>
            <a:r>
              <a:rPr lang="es-ES" sz="7200" b="0" dirty="0">
                <a:latin typeface="+mn-lt"/>
              </a:rPr>
              <a:t> </a:t>
            </a:r>
            <a:r>
              <a:rPr lang="es-ES" sz="7200" b="0" dirty="0" err="1">
                <a:latin typeface="+mn-lt"/>
              </a:rPr>
              <a:t>Diagram</a:t>
            </a:r>
            <a:r>
              <a:rPr lang="es-ES" sz="7200" b="0" dirty="0">
                <a:latin typeface="+mn-lt"/>
              </a:rPr>
              <a:t> (</a:t>
            </a:r>
            <a:r>
              <a:rPr lang="es-ES" sz="7200" b="0" dirty="0">
                <a:latin typeface="+mn-lt"/>
                <a:hlinkClick r:id="rId3"/>
              </a:rPr>
              <a:t>http://cacoo.com/</a:t>
            </a:r>
            <a:r>
              <a:rPr lang="es-ES" sz="7200" b="0" dirty="0">
                <a:latin typeface="+mn-lt"/>
              </a:rPr>
              <a:t>)</a:t>
            </a:r>
          </a:p>
          <a:p>
            <a:pPr marL="342900" indent="-342900">
              <a:buFont typeface="Arial" panose="020B0604020202020204" pitchFamily="34" charset="0"/>
              <a:buChar char="•"/>
            </a:pPr>
            <a:endParaRPr lang="es-ES" sz="7200" b="0" dirty="0">
              <a:latin typeface="+mn-lt"/>
            </a:endParaRPr>
          </a:p>
          <a:p>
            <a:pPr marL="342900" indent="-342900">
              <a:buFont typeface="Arial" panose="020B0604020202020204" pitchFamily="34" charset="0"/>
              <a:buChar char="•"/>
            </a:pPr>
            <a:r>
              <a:rPr lang="en-US" sz="7200" b="0" dirty="0" err="1">
                <a:latin typeface="+mn-lt"/>
              </a:rPr>
              <a:t>GenMyModel</a:t>
            </a:r>
            <a:r>
              <a:rPr lang="en-US" sz="7200" b="0" dirty="0">
                <a:latin typeface="+mn-lt"/>
              </a:rPr>
              <a:t> (</a:t>
            </a:r>
            <a:r>
              <a:rPr lang="en-US" sz="7200" b="0" dirty="0">
                <a:latin typeface="+mn-lt"/>
                <a:hlinkClick r:id="rId4"/>
              </a:rPr>
              <a:t>http://genmymodel.com/</a:t>
            </a:r>
            <a:r>
              <a:rPr lang="en-US" sz="7200" b="0" dirty="0">
                <a:latin typeface="+mn-lt"/>
              </a:rPr>
              <a:t>)</a:t>
            </a:r>
          </a:p>
          <a:p>
            <a:pPr marL="342900" indent="-342900">
              <a:buFont typeface="Arial" panose="020B0604020202020204" pitchFamily="34" charset="0"/>
              <a:buChar char="•"/>
            </a:pPr>
            <a:endParaRPr lang="en-US" sz="7200" b="0" dirty="0">
              <a:latin typeface="+mn-lt"/>
            </a:endParaRPr>
          </a:p>
          <a:p>
            <a:pPr marL="342900" indent="-342900">
              <a:buFont typeface="Arial" panose="020B0604020202020204" pitchFamily="34" charset="0"/>
              <a:buChar char="•"/>
            </a:pPr>
            <a:r>
              <a:rPr lang="en-US" sz="7200" b="0" dirty="0">
                <a:latin typeface="+mn-lt"/>
              </a:rPr>
              <a:t>Grapholite.com (</a:t>
            </a:r>
            <a:r>
              <a:rPr lang="en-US" sz="7200" b="0" dirty="0">
                <a:latin typeface="+mn-lt"/>
                <a:hlinkClick r:id="rId5"/>
              </a:rPr>
              <a:t>https://grapholite.com/Designer</a:t>
            </a:r>
            <a:r>
              <a:rPr lang="en-US" sz="7200" b="0" dirty="0">
                <a:latin typeface="+mn-lt"/>
              </a:rPr>
              <a:t>)</a:t>
            </a:r>
          </a:p>
          <a:p>
            <a:pPr marL="342900" indent="-342900">
              <a:buFont typeface="Arial" panose="020B0604020202020204" pitchFamily="34" charset="0"/>
              <a:buChar char="•"/>
            </a:pPr>
            <a:endParaRPr lang="en-US" sz="7200" b="0" dirty="0">
              <a:latin typeface="+mn-lt"/>
            </a:endParaRPr>
          </a:p>
          <a:p>
            <a:pPr marL="342900" indent="-342900">
              <a:buFont typeface="Arial" panose="020B0604020202020204" pitchFamily="34" charset="0"/>
              <a:buChar char="•"/>
            </a:pPr>
            <a:r>
              <a:rPr lang="en-US" sz="7200" b="0" dirty="0">
                <a:latin typeface="+mn-lt"/>
              </a:rPr>
              <a:t>Lucidchart.com (</a:t>
            </a:r>
            <a:r>
              <a:rPr lang="en-US" sz="7200" b="0" dirty="0">
                <a:latin typeface="+mn-lt"/>
                <a:hlinkClick r:id="rId6"/>
              </a:rPr>
              <a:t>http://lucidchart.com/</a:t>
            </a:r>
            <a:r>
              <a:rPr lang="en-US" sz="7200" b="0" dirty="0">
                <a:latin typeface="+mn-lt"/>
              </a:rPr>
              <a:t>)</a:t>
            </a:r>
          </a:p>
          <a:p>
            <a:pPr marL="342900" indent="-342900">
              <a:buFont typeface="Arial" panose="020B0604020202020204" pitchFamily="34" charset="0"/>
              <a:buChar char="•"/>
            </a:pPr>
            <a:endParaRPr lang="en-US" sz="7200" b="0" dirty="0">
              <a:latin typeface="+mn-lt"/>
            </a:endParaRPr>
          </a:p>
          <a:p>
            <a:pPr marL="342900" indent="-342900">
              <a:buFont typeface="Arial" panose="020B0604020202020204" pitchFamily="34" charset="0"/>
              <a:buChar char="•"/>
            </a:pPr>
            <a:r>
              <a:rPr lang="en-US" sz="7200" b="0" dirty="0" err="1">
                <a:latin typeface="+mn-lt"/>
              </a:rPr>
              <a:t>Creately</a:t>
            </a:r>
            <a:r>
              <a:rPr lang="en-US" sz="7200" b="0" dirty="0">
                <a:latin typeface="+mn-lt"/>
              </a:rPr>
              <a:t> (</a:t>
            </a:r>
            <a:r>
              <a:rPr lang="en-US" sz="7200" b="0" dirty="0">
                <a:latin typeface="+mn-lt"/>
                <a:hlinkClick r:id="rId7"/>
              </a:rPr>
              <a:t>http://creately.com/creately-start</a:t>
            </a:r>
            <a:r>
              <a:rPr lang="en-US" sz="7200" b="0" dirty="0">
                <a:latin typeface="+mn-lt"/>
              </a:rPr>
              <a:t>)</a:t>
            </a:r>
          </a:p>
          <a:p>
            <a:endParaRPr lang="es-ES" sz="7200" b="0" dirty="0">
              <a:latin typeface="+mn-lt"/>
            </a:endParaRPr>
          </a:p>
        </p:txBody>
      </p:sp>
      <p:sp>
        <p:nvSpPr>
          <p:cNvPr id="2" name="Título 1"/>
          <p:cNvSpPr>
            <a:spLocks noGrp="1"/>
          </p:cNvSpPr>
          <p:nvPr>
            <p:ph type="title" idx="4294967295"/>
          </p:nvPr>
        </p:nvSpPr>
        <p:spPr>
          <a:xfrm>
            <a:off x="1143000" y="914400"/>
            <a:ext cx="8001000" cy="554038"/>
          </a:xfrm>
        </p:spPr>
        <p:txBody>
          <a:bodyPr/>
          <a:lstStyle/>
          <a:p>
            <a:r>
              <a:rPr lang="es-ES" dirty="0"/>
              <a:t>Herramientas CASE Online</a:t>
            </a:r>
          </a:p>
        </p:txBody>
      </p:sp>
    </p:spTree>
    <p:extLst>
      <p:ext uri="{BB962C8B-B14F-4D97-AF65-F5344CB8AC3E}">
        <p14:creationId xmlns:p14="http://schemas.microsoft.com/office/powerpoint/2010/main" val="1917949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974141" y="1709935"/>
            <a:ext cx="7232310" cy="3753316"/>
          </a:xfrm>
        </p:spPr>
        <p:txBody>
          <a:bodyPr>
            <a:noAutofit/>
          </a:bodyPr>
          <a:lstStyle/>
          <a:p>
            <a:pPr marL="342900" indent="-342900">
              <a:buFont typeface="Arial" panose="020B0604020202020204" pitchFamily="34" charset="0"/>
              <a:buChar char="•"/>
            </a:pPr>
            <a:r>
              <a:rPr lang="es-ES" sz="1800" b="0" dirty="0">
                <a:latin typeface="+mn-lt"/>
              </a:rPr>
              <a:t>IBM </a:t>
            </a:r>
            <a:r>
              <a:rPr lang="es-ES" sz="1800" b="0" dirty="0" err="1">
                <a:latin typeface="+mn-lt"/>
              </a:rPr>
              <a:t>Rational</a:t>
            </a:r>
            <a:r>
              <a:rPr lang="es-ES" sz="1800" b="0" dirty="0">
                <a:latin typeface="+mn-lt"/>
              </a:rPr>
              <a:t> Rose</a:t>
            </a: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a:latin typeface="+mn-lt"/>
              </a:rPr>
              <a:t>Microsoft Visio</a:t>
            </a: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err="1">
                <a:latin typeface="+mn-lt"/>
              </a:rPr>
              <a:t>SmartDraw</a:t>
            </a:r>
            <a:endParaRPr lang="es-ES" sz="1800" b="0" dirty="0">
              <a:latin typeface="+mn-lt"/>
            </a:endParaRP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a:latin typeface="+mn-lt"/>
              </a:rPr>
              <a:t>Enterprise </a:t>
            </a:r>
            <a:r>
              <a:rPr lang="es-ES" sz="1800" b="0" dirty="0" err="1">
                <a:latin typeface="+mn-lt"/>
              </a:rPr>
              <a:t>Architect</a:t>
            </a:r>
            <a:endParaRPr lang="es-ES" sz="1800" b="0" dirty="0">
              <a:latin typeface="+mn-lt"/>
            </a:endParaRP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err="1">
                <a:latin typeface="+mn-lt"/>
              </a:rPr>
              <a:t>Poseidon</a:t>
            </a:r>
            <a:r>
              <a:rPr lang="es-ES" sz="1800" b="0" dirty="0">
                <a:latin typeface="+mn-lt"/>
              </a:rPr>
              <a:t> </a:t>
            </a:r>
            <a:r>
              <a:rPr lang="es-ES" sz="1800" b="0" dirty="0" err="1">
                <a:latin typeface="+mn-lt"/>
              </a:rPr>
              <a:t>for</a:t>
            </a:r>
            <a:r>
              <a:rPr lang="es-ES" sz="1800" b="0" dirty="0">
                <a:latin typeface="+mn-lt"/>
              </a:rPr>
              <a:t> UML</a:t>
            </a: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err="1">
                <a:latin typeface="+mn-lt"/>
              </a:rPr>
              <a:t>Borland</a:t>
            </a:r>
            <a:r>
              <a:rPr lang="es-ES" sz="1800" b="0" dirty="0">
                <a:latin typeface="+mn-lt"/>
              </a:rPr>
              <a:t> </a:t>
            </a:r>
            <a:r>
              <a:rPr lang="es-ES" sz="1800" b="0" dirty="0" err="1">
                <a:latin typeface="+mn-lt"/>
              </a:rPr>
              <a:t>Together</a:t>
            </a:r>
            <a:endParaRPr lang="es-ES" sz="1800" b="0" dirty="0">
              <a:latin typeface="+mn-lt"/>
            </a:endParaRP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err="1">
                <a:latin typeface="+mn-lt"/>
              </a:rPr>
              <a:t>Sybase</a:t>
            </a:r>
            <a:r>
              <a:rPr lang="es-ES" sz="1800" b="0" dirty="0">
                <a:latin typeface="+mn-lt"/>
              </a:rPr>
              <a:t> </a:t>
            </a:r>
            <a:r>
              <a:rPr lang="es-ES" sz="1800" b="0" dirty="0" err="1">
                <a:latin typeface="+mn-lt"/>
              </a:rPr>
              <a:t>Power</a:t>
            </a:r>
            <a:r>
              <a:rPr lang="es-ES" sz="1800" b="0" dirty="0">
                <a:latin typeface="+mn-lt"/>
              </a:rPr>
              <a:t> </a:t>
            </a:r>
            <a:r>
              <a:rPr lang="es-ES" sz="1800" b="0" dirty="0" err="1">
                <a:latin typeface="+mn-lt"/>
              </a:rPr>
              <a:t>Designer</a:t>
            </a:r>
            <a:endParaRPr lang="es-ES" sz="1800" b="0" dirty="0">
              <a:latin typeface="+mn-lt"/>
            </a:endParaRPr>
          </a:p>
          <a:p>
            <a:endParaRPr lang="es-ES" sz="1800" b="0" dirty="0">
              <a:latin typeface="+mn-lt"/>
            </a:endParaRPr>
          </a:p>
        </p:txBody>
      </p:sp>
      <p:sp>
        <p:nvSpPr>
          <p:cNvPr id="2" name="Título 1"/>
          <p:cNvSpPr>
            <a:spLocks noGrp="1"/>
          </p:cNvSpPr>
          <p:nvPr>
            <p:ph type="title" idx="4294967295"/>
          </p:nvPr>
        </p:nvSpPr>
        <p:spPr>
          <a:xfrm>
            <a:off x="1143000" y="914400"/>
            <a:ext cx="8001000" cy="554038"/>
          </a:xfrm>
        </p:spPr>
        <p:txBody>
          <a:bodyPr/>
          <a:lstStyle/>
          <a:p>
            <a:r>
              <a:rPr lang="es-ES" dirty="0"/>
              <a:t>Herramientas CASE de pago</a:t>
            </a:r>
          </a:p>
        </p:txBody>
      </p:sp>
    </p:spTree>
    <p:extLst>
      <p:ext uri="{BB962C8B-B14F-4D97-AF65-F5344CB8AC3E}">
        <p14:creationId xmlns:p14="http://schemas.microsoft.com/office/powerpoint/2010/main" val="1418086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a:t>Reflexión</a:t>
            </a:r>
          </a:p>
        </p:txBody>
      </p:sp>
      <p:sp>
        <p:nvSpPr>
          <p:cNvPr id="7" name="TextBox 6">
            <a:extLst>
              <a:ext uri="{FF2B5EF4-FFF2-40B4-BE49-F238E27FC236}">
                <a16:creationId xmlns:a16="http://schemas.microsoft.com/office/drawing/2014/main" id="{A568591C-9960-4F46-9ABA-3AA2C74D1201}"/>
              </a:ext>
            </a:extLst>
          </p:cNvPr>
          <p:cNvSpPr txBox="1"/>
          <p:nvPr/>
        </p:nvSpPr>
        <p:spPr>
          <a:xfrm>
            <a:off x="537773" y="1176051"/>
            <a:ext cx="8068453" cy="46166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¿Qué son las herramientas CASE y para qué sirven?</a:t>
            </a:r>
          </a:p>
        </p:txBody>
      </p:sp>
    </p:spTree>
    <p:extLst>
      <p:ext uri="{BB962C8B-B14F-4D97-AF65-F5344CB8AC3E}">
        <p14:creationId xmlns:p14="http://schemas.microsoft.com/office/powerpoint/2010/main" val="2472893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El modelado y la Notación UML (2 horas)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5</a:t>
            </a:r>
          </a:p>
        </p:txBody>
      </p:sp>
    </p:spTree>
    <p:extLst>
      <p:ext uri="{BB962C8B-B14F-4D97-AF65-F5344CB8AC3E}">
        <p14:creationId xmlns:p14="http://schemas.microsoft.com/office/powerpoint/2010/main" val="986659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468495" y="1223584"/>
            <a:ext cx="8258173" cy="284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90513" indent="-290513">
              <a:tabLst>
                <a:tab pos="3140075" algn="l"/>
              </a:tabLst>
              <a:defRPr sz="2400">
                <a:solidFill>
                  <a:schemeClr val="tx1"/>
                </a:solidFill>
                <a:latin typeface="Times New Roman" panose="02020603050405020304" pitchFamily="18" charset="0"/>
              </a:defRPr>
            </a:lvl1pPr>
            <a:lvl2pPr marL="766763" indent="-285750">
              <a:tabLst>
                <a:tab pos="3140075" algn="l"/>
              </a:tabLst>
              <a:defRPr sz="2400">
                <a:solidFill>
                  <a:schemeClr val="tx1"/>
                </a:solidFill>
                <a:latin typeface="Times New Roman" panose="02020603050405020304" pitchFamily="18" charset="0"/>
              </a:defRPr>
            </a:lvl2pPr>
            <a:lvl3pPr marL="1243013" indent="-285750">
              <a:tabLst>
                <a:tab pos="3140075" algn="l"/>
              </a:tabLst>
              <a:defRPr sz="2400">
                <a:solidFill>
                  <a:schemeClr val="tx1"/>
                </a:solidFill>
                <a:latin typeface="Times New Roman" panose="02020603050405020304" pitchFamily="18" charset="0"/>
              </a:defRPr>
            </a:lvl3pPr>
            <a:lvl4pPr marL="1433513">
              <a:tabLst>
                <a:tab pos="3140075" algn="l"/>
              </a:tabLst>
              <a:defRPr sz="2400">
                <a:solidFill>
                  <a:schemeClr val="tx1"/>
                </a:solidFill>
                <a:latin typeface="Times New Roman" panose="02020603050405020304" pitchFamily="18" charset="0"/>
              </a:defRPr>
            </a:lvl4pPr>
            <a:lvl5pPr>
              <a:tabLst>
                <a:tab pos="3140075" algn="l"/>
              </a:tabLst>
              <a:defRPr sz="2400">
                <a:solidFill>
                  <a:schemeClr val="tx1"/>
                </a:solidFill>
                <a:latin typeface="Times New Roman" panose="02020603050405020304" pitchFamily="18" charset="0"/>
              </a:defRPr>
            </a:lvl5pPr>
            <a:lvl6pPr fontAlgn="base">
              <a:spcBef>
                <a:spcPct val="0"/>
              </a:spcBef>
              <a:spcAft>
                <a:spcPct val="0"/>
              </a:spcAft>
              <a:tabLst>
                <a:tab pos="3140075" algn="l"/>
              </a:tabLst>
              <a:defRPr sz="2400">
                <a:solidFill>
                  <a:schemeClr val="tx1"/>
                </a:solidFill>
                <a:latin typeface="Times New Roman" panose="02020603050405020304" pitchFamily="18" charset="0"/>
              </a:defRPr>
            </a:lvl6pPr>
            <a:lvl7pPr fontAlgn="base">
              <a:spcBef>
                <a:spcPct val="0"/>
              </a:spcBef>
              <a:spcAft>
                <a:spcPct val="0"/>
              </a:spcAft>
              <a:tabLst>
                <a:tab pos="3140075" algn="l"/>
              </a:tabLst>
              <a:defRPr sz="2400">
                <a:solidFill>
                  <a:schemeClr val="tx1"/>
                </a:solidFill>
                <a:latin typeface="Times New Roman" panose="02020603050405020304" pitchFamily="18" charset="0"/>
              </a:defRPr>
            </a:lvl7pPr>
            <a:lvl8pPr fontAlgn="base">
              <a:spcBef>
                <a:spcPct val="0"/>
              </a:spcBef>
              <a:spcAft>
                <a:spcPct val="0"/>
              </a:spcAft>
              <a:tabLst>
                <a:tab pos="3140075" algn="l"/>
              </a:tabLst>
              <a:defRPr sz="2400">
                <a:solidFill>
                  <a:schemeClr val="tx1"/>
                </a:solidFill>
                <a:latin typeface="Times New Roman" panose="02020603050405020304" pitchFamily="18" charset="0"/>
              </a:defRPr>
            </a:lvl8pPr>
            <a:lvl9pPr fontAlgn="base">
              <a:spcBef>
                <a:spcPct val="0"/>
              </a:spcBef>
              <a:spcAft>
                <a:spcPct val="0"/>
              </a:spcAft>
              <a:tabLst>
                <a:tab pos="3140075" algn="l"/>
              </a:tabLst>
              <a:defRPr sz="2400">
                <a:solidFill>
                  <a:schemeClr val="tx1"/>
                </a:solidFill>
                <a:latin typeface="Times New Roman" panose="02020603050405020304" pitchFamily="18" charset="0"/>
              </a:defRPr>
            </a:lvl9pPr>
          </a:lstStyle>
          <a:p>
            <a:pPr marL="0" indent="0" algn="just">
              <a:spcBef>
                <a:spcPct val="50000"/>
              </a:spcBef>
              <a:buClr>
                <a:srgbClr val="912E13"/>
              </a:buClr>
            </a:pPr>
            <a:r>
              <a:rPr lang="es-ES" dirty="0">
                <a:latin typeface="Eurostile LT Std" panose="020B0504020202050204" pitchFamily="34" charset="0"/>
              </a:rPr>
              <a:t>La </a:t>
            </a:r>
            <a:r>
              <a:rPr lang="es-MX" dirty="0">
                <a:latin typeface="Eurostile LT Std" panose="020B0504020202050204" pitchFamily="34" charset="0"/>
              </a:rPr>
              <a:t>base</a:t>
            </a:r>
            <a:r>
              <a:rPr lang="es-ES" dirty="0">
                <a:latin typeface="Eurostile LT Std" panose="020B0504020202050204" pitchFamily="34" charset="0"/>
              </a:rPr>
              <a:t> de esta metodología es llegar a modelos (clases) a partir de las entidades o conceptos del problema o requerimiento</a:t>
            </a:r>
            <a:r>
              <a:rPr lang="es-MX" dirty="0">
                <a:latin typeface="Eurostile LT Std" panose="020B0504020202050204" pitchFamily="34" charset="0"/>
              </a:rPr>
              <a:t>:</a:t>
            </a:r>
            <a:endParaRPr kumimoji="1" lang="es-MX" dirty="0">
              <a:latin typeface="Eurostile LT Std" panose="020B0504020202050204" pitchFamily="34" charset="0"/>
              <a:cs typeface="Times New Roman" panose="02020603050405020304" pitchFamily="18" charset="0"/>
            </a:endParaRPr>
          </a:p>
          <a:p>
            <a:pPr algn="just">
              <a:lnSpc>
                <a:spcPct val="40000"/>
              </a:lnSpc>
              <a:spcBef>
                <a:spcPct val="50000"/>
              </a:spcBef>
              <a:buClr>
                <a:srgbClr val="912E13"/>
              </a:buClr>
              <a:buFont typeface="Wingdings" panose="05000000000000000000" pitchFamily="2" charset="2"/>
              <a:buNone/>
            </a:pPr>
            <a:r>
              <a:rPr kumimoji="1" lang="es-MX" sz="1200" dirty="0">
                <a:latin typeface="Eurostile LT Std" panose="020B0504020202050204" pitchFamily="34" charset="0"/>
                <a:cs typeface="Times New Roman" panose="02020603050405020304" pitchFamily="18" charset="0"/>
              </a:rPr>
              <a:t> </a:t>
            </a:r>
            <a:endParaRPr kumimoji="1" lang="es-MX" dirty="0">
              <a:latin typeface="Eurostile LT Std" panose="020B0504020202050204" pitchFamily="34" charset="0"/>
              <a:cs typeface="Times New Roman" panose="02020603050405020304" pitchFamily="18" charset="0"/>
            </a:endParaRPr>
          </a:p>
          <a:p>
            <a:pPr lvl="2"/>
            <a:endParaRPr kumimoji="1" lang="es-MX" dirty="0">
              <a:latin typeface="Eurostile LT Std" panose="020B0504020202050204" pitchFamily="34" charset="0"/>
            </a:endParaRPr>
          </a:p>
          <a:p>
            <a:pPr lvl="2"/>
            <a:endParaRPr kumimoji="1" lang="es-MX" dirty="0">
              <a:latin typeface="Eurostile LT Std" panose="020B0504020202050204" pitchFamily="34" charset="0"/>
            </a:endParaRPr>
          </a:p>
          <a:p>
            <a:pPr lvl="2"/>
            <a:endParaRPr kumimoji="1" lang="es-MX" dirty="0">
              <a:latin typeface="Eurostile LT Std" panose="020B0504020202050204" pitchFamily="34" charset="0"/>
            </a:endParaRPr>
          </a:p>
          <a:p>
            <a:pPr lvl="2"/>
            <a:endParaRPr kumimoji="1" lang="es-MX" dirty="0">
              <a:latin typeface="Eurostile LT Std" panose="020B0504020202050204" pitchFamily="34" charset="0"/>
            </a:endParaRPr>
          </a:p>
        </p:txBody>
      </p:sp>
      <p:sp>
        <p:nvSpPr>
          <p:cNvPr id="2" name="Marcador de texto 1"/>
          <p:cNvSpPr>
            <a:spLocks noGrp="1"/>
          </p:cNvSpPr>
          <p:nvPr>
            <p:ph type="body" sz="quarter" idx="15"/>
          </p:nvPr>
        </p:nvSpPr>
        <p:spPr/>
        <p:txBody>
          <a:bodyPr/>
          <a:lstStyle/>
          <a:p>
            <a:endParaRPr lang="es-MX"/>
          </a:p>
        </p:txBody>
      </p:sp>
      <p:sp>
        <p:nvSpPr>
          <p:cNvPr id="133125" name="Rectangle 5"/>
          <p:cNvSpPr>
            <a:spLocks noGrp="1" noChangeArrowheads="1"/>
          </p:cNvSpPr>
          <p:nvPr>
            <p:ph type="title" idx="4294967295"/>
          </p:nvPr>
        </p:nvSpPr>
        <p:spPr>
          <a:xfrm>
            <a:off x="1146175" y="527050"/>
            <a:ext cx="7997825" cy="554038"/>
          </a:xfrm>
          <a:noFill/>
          <a:ln/>
        </p:spPr>
        <p:txBody>
          <a:bodyPr/>
          <a:lstStyle/>
          <a:p>
            <a:r>
              <a:rPr lang="es-MX"/>
              <a:t>Modelamiento</a:t>
            </a:r>
            <a:endParaRPr lang="es-ES"/>
          </a:p>
        </p:txBody>
      </p:sp>
      <p:grpSp>
        <p:nvGrpSpPr>
          <p:cNvPr id="133126" name="Group 6"/>
          <p:cNvGrpSpPr>
            <a:grpSpLocks/>
          </p:cNvGrpSpPr>
          <p:nvPr/>
        </p:nvGrpSpPr>
        <p:grpSpPr bwMode="auto">
          <a:xfrm>
            <a:off x="972434" y="2925061"/>
            <a:ext cx="7226214" cy="3539306"/>
            <a:chOff x="975" y="1389"/>
            <a:chExt cx="4553" cy="2230"/>
          </a:xfrm>
        </p:grpSpPr>
        <p:sp>
          <p:nvSpPr>
            <p:cNvPr id="133127" name="Text Box 7"/>
            <p:cNvSpPr txBox="1">
              <a:spLocks noChangeArrowheads="1"/>
            </p:cNvSpPr>
            <p:nvPr/>
          </p:nvSpPr>
          <p:spPr bwMode="auto">
            <a:xfrm>
              <a:off x="1020" y="1680"/>
              <a:ext cx="10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Clr>
                  <a:srgbClr val="996633"/>
                </a:buClr>
                <a:buSzPct val="75000"/>
                <a:buFont typeface="Wingdings" panose="05000000000000000000" pitchFamily="2" charset="2"/>
                <a:buNone/>
              </a:pPr>
              <a:r>
                <a:rPr lang="es-MX" sz="2799" b="1">
                  <a:solidFill>
                    <a:schemeClr val="tx2"/>
                  </a:solidFill>
                  <a:latin typeface="Eurostile LT Std" panose="020B0504020202050204" pitchFamily="34" charset="0"/>
                  <a:cs typeface="Arial" panose="020B0604020202020204" pitchFamily="34" charset="0"/>
                </a:rPr>
                <a:t>M</a:t>
              </a:r>
              <a:r>
                <a:rPr lang="es-ES" sz="2799" b="1">
                  <a:solidFill>
                    <a:schemeClr val="tx2"/>
                  </a:solidFill>
                  <a:latin typeface="Eurostile LT Std" panose="020B0504020202050204" pitchFamily="34" charset="0"/>
                  <a:cs typeface="Arial" panose="020B0604020202020204" pitchFamily="34" charset="0"/>
                </a:rPr>
                <a:t>odelar </a:t>
              </a:r>
              <a:endParaRPr kumimoji="1" lang="es-ES" sz="2799">
                <a:solidFill>
                  <a:schemeClr val="tx2"/>
                </a:solidFill>
                <a:latin typeface="Eurostile LT Std" panose="020B0504020202050204" pitchFamily="34" charset="0"/>
              </a:endParaRPr>
            </a:p>
          </p:txBody>
        </p:sp>
        <p:sp>
          <p:nvSpPr>
            <p:cNvPr id="133128" name="Text Box 8"/>
            <p:cNvSpPr txBox="1">
              <a:spLocks noChangeArrowheads="1"/>
            </p:cNvSpPr>
            <p:nvPr/>
          </p:nvSpPr>
          <p:spPr bwMode="auto">
            <a:xfrm>
              <a:off x="1728" y="2256"/>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buClr>
                  <a:srgbClr val="996633"/>
                </a:buClr>
                <a:buSzPct val="75000"/>
                <a:buFont typeface="Wingdings" panose="05000000000000000000" pitchFamily="2" charset="2"/>
                <a:buNone/>
              </a:pPr>
              <a:r>
                <a:rPr lang="es-MX">
                  <a:latin typeface="Eurostile LT Std" panose="020B0504020202050204" pitchFamily="34" charset="0"/>
                  <a:cs typeface="Arial" panose="020B0604020202020204" pitchFamily="34" charset="0"/>
                </a:rPr>
                <a:t>con</a:t>
              </a:r>
              <a:r>
                <a:rPr lang="es-ES">
                  <a:latin typeface="Eurostile LT Std" panose="020B0504020202050204" pitchFamily="34" charset="0"/>
                  <a:cs typeface="Arial" panose="020B0604020202020204" pitchFamily="34" charset="0"/>
                </a:rPr>
                <a:t> base </a:t>
              </a:r>
              <a:r>
                <a:rPr lang="es-MX">
                  <a:latin typeface="Eurostile LT Std" panose="020B0504020202050204" pitchFamily="34" charset="0"/>
                  <a:cs typeface="Arial" panose="020B0604020202020204" pitchFamily="34" charset="0"/>
                </a:rPr>
                <a:t>en</a:t>
              </a:r>
              <a:r>
                <a:rPr lang="es-ES">
                  <a:latin typeface="Eurostile LT Std" panose="020B0504020202050204" pitchFamily="34" charset="0"/>
                  <a:cs typeface="Arial" panose="020B0604020202020204" pitchFamily="34" charset="0"/>
                </a:rPr>
                <a:t> </a:t>
              </a:r>
            </a:p>
          </p:txBody>
        </p:sp>
        <p:sp>
          <p:nvSpPr>
            <p:cNvPr id="133129" name="Text Box 9"/>
            <p:cNvSpPr txBox="1">
              <a:spLocks noChangeArrowheads="1"/>
            </p:cNvSpPr>
            <p:nvPr/>
          </p:nvSpPr>
          <p:spPr bwMode="auto">
            <a:xfrm>
              <a:off x="975" y="2840"/>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sz="2799" b="1">
                  <a:solidFill>
                    <a:schemeClr val="tx2"/>
                  </a:solidFill>
                  <a:latin typeface="Eurostile LT Std" panose="020B0504020202050204" pitchFamily="34" charset="0"/>
                  <a:cs typeface="Arial" panose="020B0604020202020204" pitchFamily="34" charset="0"/>
                </a:rPr>
                <a:t>E</a:t>
              </a:r>
              <a:r>
                <a:rPr lang="es-ES" sz="2799" b="1">
                  <a:solidFill>
                    <a:schemeClr val="tx2"/>
                  </a:solidFill>
                  <a:latin typeface="Eurostile LT Std" panose="020B0504020202050204" pitchFamily="34" charset="0"/>
                  <a:cs typeface="Arial" panose="020B0604020202020204" pitchFamily="34" charset="0"/>
                </a:rPr>
                <a:t>ntidades</a:t>
              </a:r>
            </a:p>
          </p:txBody>
        </p:sp>
        <p:sp>
          <p:nvSpPr>
            <p:cNvPr id="133130" name="AutoShape 10"/>
            <p:cNvSpPr>
              <a:spLocks noChangeArrowheads="1"/>
            </p:cNvSpPr>
            <p:nvPr/>
          </p:nvSpPr>
          <p:spPr bwMode="auto">
            <a:xfrm>
              <a:off x="1440" y="2064"/>
              <a:ext cx="240" cy="768"/>
            </a:xfrm>
            <a:prstGeom prst="downArrow">
              <a:avLst>
                <a:gd name="adj1" fmla="val 50000"/>
                <a:gd name="adj2" fmla="val 8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Eurostile LT Std" panose="020B0504020202050204" pitchFamily="34" charset="0"/>
              </a:endParaRPr>
            </a:p>
          </p:txBody>
        </p:sp>
        <p:sp>
          <p:nvSpPr>
            <p:cNvPr id="133131" name="AutoShape 11"/>
            <p:cNvSpPr>
              <a:spLocks noChangeArrowheads="1"/>
            </p:cNvSpPr>
            <p:nvPr/>
          </p:nvSpPr>
          <p:spPr bwMode="auto">
            <a:xfrm>
              <a:off x="2925" y="1389"/>
              <a:ext cx="2041" cy="1152"/>
            </a:xfrm>
            <a:prstGeom prst="cloudCallout">
              <a:avLst>
                <a:gd name="adj1" fmla="val -89833"/>
                <a:gd name="adj2" fmla="val -11111"/>
              </a:avLst>
            </a:prstGeom>
            <a:ln>
              <a:headEnd/>
              <a:tailEnd/>
            </a:ln>
          </p:spPr>
          <p:style>
            <a:lnRef idx="3">
              <a:schemeClr val="lt1"/>
            </a:lnRef>
            <a:fillRef idx="1">
              <a:schemeClr val="accent1"/>
            </a:fillRef>
            <a:effectRef idx="1">
              <a:schemeClr val="accent1"/>
            </a:effectRef>
            <a:fontRef idx="minor">
              <a:schemeClr val="lt1"/>
            </a:fontRef>
          </p:style>
          <p:txBody>
            <a:bodyPr/>
            <a:lstStyle/>
            <a:p>
              <a:pPr algn="ctr">
                <a:spcBef>
                  <a:spcPct val="50000"/>
                </a:spcBef>
              </a:pPr>
              <a:r>
                <a:rPr lang="es-MX" b="1" dirty="0">
                  <a:solidFill>
                    <a:schemeClr val="bg1"/>
                  </a:solidFill>
                  <a:latin typeface="Eurostile LT Std" panose="020B0504020202050204" pitchFamily="34" charset="0"/>
                  <a:cs typeface="Arial" panose="020B0604020202020204" pitchFamily="34" charset="0"/>
                </a:rPr>
                <a:t>L</a:t>
              </a:r>
              <a:r>
                <a:rPr lang="es-ES" b="1" dirty="0">
                  <a:solidFill>
                    <a:schemeClr val="bg1"/>
                  </a:solidFill>
                  <a:latin typeface="Eurostile LT Std" panose="020B0504020202050204" pitchFamily="34" charset="0"/>
                  <a:cs typeface="Arial" panose="020B0604020202020204" pitchFamily="34" charset="0"/>
                </a:rPr>
                <a:t>os problemas que se desea resolver</a:t>
              </a:r>
              <a:endParaRPr kumimoji="1" lang="es-ES" b="1" dirty="0">
                <a:solidFill>
                  <a:schemeClr val="bg1"/>
                </a:solidFill>
                <a:latin typeface="Eurostile LT Std" panose="020B0504020202050204" pitchFamily="34" charset="0"/>
              </a:endParaRPr>
            </a:p>
          </p:txBody>
        </p:sp>
        <p:sp>
          <p:nvSpPr>
            <p:cNvPr id="133132" name="AutoShape 12"/>
            <p:cNvSpPr>
              <a:spLocks noChangeArrowheads="1"/>
            </p:cNvSpPr>
            <p:nvPr/>
          </p:nvSpPr>
          <p:spPr bwMode="auto">
            <a:xfrm>
              <a:off x="3560" y="2659"/>
              <a:ext cx="1968" cy="960"/>
            </a:xfrm>
            <a:prstGeom prst="cloudCallout">
              <a:avLst>
                <a:gd name="adj1" fmla="val -120171"/>
                <a:gd name="adj2" fmla="val -12185"/>
              </a:avLst>
            </a:prstGeom>
            <a:ln>
              <a:headEnd/>
              <a:tailEnd/>
            </a:ln>
          </p:spPr>
          <p:style>
            <a:lnRef idx="1">
              <a:schemeClr val="accent3"/>
            </a:lnRef>
            <a:fillRef idx="3">
              <a:schemeClr val="accent3"/>
            </a:fillRef>
            <a:effectRef idx="2">
              <a:schemeClr val="accent3"/>
            </a:effectRef>
            <a:fontRef idx="minor">
              <a:schemeClr val="lt1"/>
            </a:fontRef>
          </p:style>
          <p:txBody>
            <a:bodyPr/>
            <a:lstStyle/>
            <a:p>
              <a:pPr algn="ctr">
                <a:spcBef>
                  <a:spcPct val="50000"/>
                </a:spcBef>
              </a:pPr>
              <a:r>
                <a:rPr lang="es-MX" b="1" dirty="0">
                  <a:solidFill>
                    <a:schemeClr val="bg1"/>
                  </a:solidFill>
                  <a:latin typeface="Eurostile LT Std" panose="020B0504020202050204" pitchFamily="34" charset="0"/>
                  <a:cs typeface="Arial" panose="020B0604020202020204" pitchFamily="34" charset="0"/>
                </a:rPr>
                <a:t>Conceptos re</a:t>
              </a:r>
              <a:r>
                <a:rPr lang="es-ES" b="1" dirty="0">
                  <a:solidFill>
                    <a:schemeClr val="bg1"/>
                  </a:solidFill>
                  <a:latin typeface="Eurostile LT Std" panose="020B0504020202050204" pitchFamily="34" charset="0"/>
                  <a:cs typeface="Arial" panose="020B0604020202020204" pitchFamily="34" charset="0"/>
                </a:rPr>
                <a:t>levantes  y tangibles en el problema</a:t>
              </a:r>
              <a:endParaRPr kumimoji="1" lang="es-ES" sz="1400" b="1" dirty="0">
                <a:solidFill>
                  <a:schemeClr val="bg1"/>
                </a:solidFill>
                <a:latin typeface="Eurostile LT Std" panose="020B0504020202050204" pitchFamily="34" charset="0"/>
              </a:endParaRPr>
            </a:p>
            <a:p>
              <a:pPr algn="ctr"/>
              <a:endParaRPr kumimoji="1" lang="es-ES" dirty="0">
                <a:solidFill>
                  <a:schemeClr val="bg1"/>
                </a:solidFill>
                <a:latin typeface="Eurostile LT Std" panose="020B0504020202050204" pitchFamily="34" charset="0"/>
              </a:endParaRPr>
            </a:p>
          </p:txBody>
        </p:sp>
      </p:grpSp>
    </p:spTree>
    <p:extLst>
      <p:ext uri="{BB962C8B-B14F-4D97-AF65-F5344CB8AC3E}">
        <p14:creationId xmlns:p14="http://schemas.microsoft.com/office/powerpoint/2010/main" val="169699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type="body" sz="quarter" idx="15"/>
          </p:nvPr>
        </p:nvSpPr>
        <p:spPr>
          <a:xfrm>
            <a:off x="825546" y="1661916"/>
            <a:ext cx="7716570" cy="1569515"/>
          </a:xfrm>
        </p:spPr>
        <p:txBody>
          <a:bodyPr>
            <a:normAutofit/>
          </a:bodyPr>
          <a:lstStyle/>
          <a:p>
            <a:pPr marL="342900" indent="-342900">
              <a:buSzPct val="115000"/>
              <a:buFont typeface="Arial" panose="020B0604020202020204" pitchFamily="34" charset="0"/>
              <a:buChar char="•"/>
            </a:pPr>
            <a:r>
              <a:rPr lang="es-ES" sz="2000" dirty="0">
                <a:latin typeface="+mn-lt"/>
              </a:rPr>
              <a:t>El modelo define una perspectiva abstracta del problema</a:t>
            </a:r>
          </a:p>
          <a:p>
            <a:pPr lvl="2"/>
            <a:r>
              <a:rPr lang="es-MX" dirty="0"/>
              <a:t>L</a:t>
            </a:r>
            <a:r>
              <a:rPr lang="es-ES" dirty="0"/>
              <a:t>os datos que son afectados</a:t>
            </a:r>
          </a:p>
          <a:p>
            <a:pPr lvl="2"/>
            <a:r>
              <a:rPr lang="es-MX" dirty="0"/>
              <a:t>L</a:t>
            </a:r>
            <a:r>
              <a:rPr lang="es-ES" dirty="0"/>
              <a:t>as operaciones que se aplican sobre los datos</a:t>
            </a:r>
          </a:p>
        </p:txBody>
      </p:sp>
      <p:sp>
        <p:nvSpPr>
          <p:cNvPr id="97301" name="Rectangle 21"/>
          <p:cNvSpPr>
            <a:spLocks noGrp="1" noChangeArrowheads="1"/>
          </p:cNvSpPr>
          <p:nvPr>
            <p:ph type="title" idx="4294967295"/>
          </p:nvPr>
        </p:nvSpPr>
        <p:spPr>
          <a:xfrm>
            <a:off x="1146175" y="527050"/>
            <a:ext cx="7997825" cy="554038"/>
          </a:xfrm>
          <a:noFill/>
          <a:ln/>
        </p:spPr>
        <p:txBody>
          <a:bodyPr/>
          <a:lstStyle/>
          <a:p>
            <a:r>
              <a:rPr lang="es-MX" dirty="0"/>
              <a:t>El modelo</a:t>
            </a:r>
            <a:endParaRPr lang="es-ES" dirty="0"/>
          </a:p>
        </p:txBody>
      </p:sp>
      <p:grpSp>
        <p:nvGrpSpPr>
          <p:cNvPr id="9" name="Grupo 8"/>
          <p:cNvGrpSpPr/>
          <p:nvPr/>
        </p:nvGrpSpPr>
        <p:grpSpPr>
          <a:xfrm>
            <a:off x="3264382" y="2903859"/>
            <a:ext cx="2698797" cy="3098131"/>
            <a:chOff x="3563888" y="2889908"/>
            <a:chExt cx="2699422" cy="3098848"/>
          </a:xfrm>
        </p:grpSpPr>
        <p:sp>
          <p:nvSpPr>
            <p:cNvPr id="2" name="Nube 1"/>
            <p:cNvSpPr/>
            <p:nvPr/>
          </p:nvSpPr>
          <p:spPr>
            <a:xfrm>
              <a:off x="3563888" y="2889908"/>
              <a:ext cx="2520280" cy="136735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latin typeface="Eurostile LT Std" panose="020B0504020202050204" pitchFamily="34" charset="0"/>
                </a:rPr>
                <a:t>Problema</a:t>
              </a:r>
            </a:p>
          </p:txBody>
        </p:sp>
        <p:sp>
          <p:nvSpPr>
            <p:cNvPr id="3" name="Rectángulo 2"/>
            <p:cNvSpPr/>
            <p:nvPr/>
          </p:nvSpPr>
          <p:spPr>
            <a:xfrm>
              <a:off x="4067944" y="5412692"/>
              <a:ext cx="1512168" cy="57606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a:t>Modelo</a:t>
              </a:r>
            </a:p>
          </p:txBody>
        </p:sp>
        <p:cxnSp>
          <p:nvCxnSpPr>
            <p:cNvPr id="6" name="Conector recto de flecha 5"/>
            <p:cNvCxnSpPr>
              <a:stCxn id="2" idx="1"/>
              <a:endCxn id="3" idx="0"/>
            </p:cNvCxnSpPr>
            <p:nvPr/>
          </p:nvCxnSpPr>
          <p:spPr>
            <a:xfrm>
              <a:off x="4824028" y="4255810"/>
              <a:ext cx="0" cy="115688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Rectángulo 6"/>
            <p:cNvSpPr/>
            <p:nvPr/>
          </p:nvSpPr>
          <p:spPr>
            <a:xfrm>
              <a:off x="4873186" y="4662107"/>
              <a:ext cx="1390124" cy="369332"/>
            </a:xfrm>
            <a:prstGeom prst="rect">
              <a:avLst/>
            </a:prstGeom>
          </p:spPr>
          <p:txBody>
            <a:bodyPr wrap="none">
              <a:spAutoFit/>
            </a:bodyPr>
            <a:lstStyle/>
            <a:p>
              <a:r>
                <a:rPr lang="es-ES" dirty="0"/>
                <a:t>Abstracción</a:t>
              </a:r>
            </a:p>
          </p:txBody>
        </p:sp>
      </p:grpSp>
      <p:sp>
        <p:nvSpPr>
          <p:cNvPr id="4" name="Rectángulo 3"/>
          <p:cNvSpPr/>
          <p:nvPr/>
        </p:nvSpPr>
        <p:spPr>
          <a:xfrm>
            <a:off x="10192485" y="5817324"/>
            <a:ext cx="1633781" cy="369332"/>
          </a:xfrm>
          <a:prstGeom prst="rect">
            <a:avLst/>
          </a:prstGeom>
        </p:spPr>
        <p:txBody>
          <a:bodyPr wrap="none">
            <a:spAutoFit/>
          </a:bodyPr>
          <a:lstStyle/>
          <a:p>
            <a:pPr>
              <a:defRPr/>
            </a:pPr>
            <a:r>
              <a:rPr lang="en-US" dirty="0" err="1"/>
              <a:t>Puntos</a:t>
            </a:r>
            <a:r>
              <a:rPr lang="en-US" dirty="0"/>
              <a:t> clave: </a:t>
            </a:r>
          </a:p>
        </p:txBody>
      </p:sp>
    </p:spTree>
    <p:extLst>
      <p:ext uri="{BB962C8B-B14F-4D97-AF65-F5344CB8AC3E}">
        <p14:creationId xmlns:p14="http://schemas.microsoft.com/office/powerpoint/2010/main" val="20740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933E4-3154-4A5C-B2D9-E1F765A41432}"/>
              </a:ext>
            </a:extLst>
          </p:cNvPr>
          <p:cNvSpPr>
            <a:spLocks noGrp="1"/>
          </p:cNvSpPr>
          <p:nvPr>
            <p:ph type="title"/>
          </p:nvPr>
        </p:nvSpPr>
        <p:spPr>
          <a:xfrm>
            <a:off x="537772" y="274319"/>
            <a:ext cx="7737547" cy="553990"/>
          </a:xfrm>
        </p:spPr>
        <p:txBody>
          <a:bodyPr/>
          <a:lstStyle/>
          <a:p>
            <a:pPr algn="l"/>
            <a:r>
              <a:rPr lang="en-US" dirty="0"/>
              <a:t>Apertura</a:t>
            </a:r>
          </a:p>
        </p:txBody>
      </p:sp>
      <p:sp>
        <p:nvSpPr>
          <p:cNvPr id="4" name="TextBox 3">
            <a:extLst>
              <a:ext uri="{FF2B5EF4-FFF2-40B4-BE49-F238E27FC236}">
                <a16:creationId xmlns:a16="http://schemas.microsoft.com/office/drawing/2014/main" id="{A4E03297-708D-46C1-87A7-E2CD9C84C2FE}"/>
              </a:ext>
            </a:extLst>
          </p:cNvPr>
          <p:cNvSpPr txBox="1"/>
          <p:nvPr/>
        </p:nvSpPr>
        <p:spPr>
          <a:xfrm>
            <a:off x="537773" y="1176051"/>
            <a:ext cx="8068453" cy="3416320"/>
          </a:xfrm>
          <a:prstGeom prst="rect">
            <a:avLst/>
          </a:prstGeom>
          <a:noFill/>
          <a:ln>
            <a:solidFill>
              <a:schemeClr val="tx1"/>
            </a:solidFill>
          </a:ln>
        </p:spPr>
        <p:txBody>
          <a:bodyPr wrap="square" rtlCol="0">
            <a:spAutoFit/>
          </a:bodyPr>
          <a:lstStyle/>
          <a:p>
            <a:pPr marL="342900" indent="-342900">
              <a:buSzPct val="115000"/>
              <a:buFont typeface="Arial" panose="020B0604020202020204" pitchFamily="34" charset="0"/>
              <a:buChar char="•"/>
            </a:pPr>
            <a:r>
              <a:rPr lang="es-MX" sz="2400" dirty="0"/>
              <a:t>¿Crees que es tarea de los ingenieros de software crear sistemas que parezcan simples?</a:t>
            </a:r>
          </a:p>
          <a:p>
            <a:pPr marL="342900" indent="-342900">
              <a:buSzPct val="115000"/>
              <a:buFont typeface="Arial" panose="020B0604020202020204" pitchFamily="34" charset="0"/>
              <a:buChar char="•"/>
            </a:pPr>
            <a:endParaRPr lang="es-MX" sz="2400" dirty="0"/>
          </a:p>
          <a:p>
            <a:pPr marL="342900" indent="-342900">
              <a:buSzPct val="115000"/>
              <a:buFont typeface="Arial" panose="020B0604020202020204" pitchFamily="34" charset="0"/>
              <a:buChar char="•"/>
            </a:pPr>
            <a:r>
              <a:rPr lang="es-MX" sz="2400" dirty="0"/>
              <a:t>¿Crees que lograrlo es complejo? </a:t>
            </a:r>
          </a:p>
          <a:p>
            <a:pPr marL="342900" indent="-342900">
              <a:buSzPct val="115000"/>
              <a:buFont typeface="Arial" panose="020B0604020202020204" pitchFamily="34" charset="0"/>
              <a:buChar char="•"/>
            </a:pPr>
            <a:endParaRPr lang="es-MX" sz="2400" dirty="0"/>
          </a:p>
          <a:p>
            <a:pPr marL="285750" indent="-285750">
              <a:buFont typeface="Arial" panose="020B0604020202020204" pitchFamily="34" charset="0"/>
              <a:buChar char="•"/>
            </a:pPr>
            <a:r>
              <a:rPr lang="es-MX" sz="2400" dirty="0"/>
              <a:t>¿Crees que la forma de crear programas con el paradigma de programación estructurada es parecido a la forma natural en el que los seres humanos resolvemos problemas?</a:t>
            </a:r>
          </a:p>
        </p:txBody>
      </p:sp>
    </p:spTree>
    <p:extLst>
      <p:ext uri="{BB962C8B-B14F-4D97-AF65-F5344CB8AC3E}">
        <p14:creationId xmlns:p14="http://schemas.microsoft.com/office/powerpoint/2010/main" val="339489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sz="quarter" idx="15"/>
          </p:nvPr>
        </p:nvSpPr>
        <p:spPr>
          <a:xfrm>
            <a:off x="1032015" y="1594190"/>
            <a:ext cx="7174436" cy="4158428"/>
          </a:xfrm>
        </p:spPr>
        <p:txBody>
          <a:bodyPr>
            <a:normAutofit/>
          </a:bodyPr>
          <a:lstStyle/>
          <a:p>
            <a:pPr marL="457109" indent="-457109">
              <a:buSzPct val="115000"/>
              <a:buFont typeface="+mj-lt"/>
              <a:buAutoNum type="arabicPeriod"/>
            </a:pPr>
            <a:r>
              <a:rPr lang="es-MX" sz="2000" b="0" dirty="0">
                <a:latin typeface="+mn-lt"/>
              </a:rPr>
              <a:t>Identificar los objetos importantes</a:t>
            </a:r>
          </a:p>
          <a:p>
            <a:pPr marL="457109" indent="-457109">
              <a:buSzPct val="115000"/>
              <a:buFont typeface="+mj-lt"/>
              <a:buAutoNum type="arabicPeriod"/>
            </a:pPr>
            <a:endParaRPr lang="es-MX" sz="2000" b="0" dirty="0">
              <a:latin typeface="+mn-lt"/>
            </a:endParaRPr>
          </a:p>
          <a:p>
            <a:pPr marL="457109" indent="-457109">
              <a:buSzPct val="115000"/>
              <a:buFont typeface="+mj-lt"/>
              <a:buAutoNum type="arabicPeriod"/>
            </a:pPr>
            <a:r>
              <a:rPr lang="es-MX" sz="2000" b="0" dirty="0">
                <a:latin typeface="+mn-lt"/>
              </a:rPr>
              <a:t>Organizar los objetos en jerarquías</a:t>
            </a:r>
          </a:p>
          <a:p>
            <a:pPr marL="457109" indent="-457109">
              <a:buSzPct val="115000"/>
              <a:buFont typeface="+mj-lt"/>
              <a:buAutoNum type="arabicPeriod"/>
            </a:pPr>
            <a:endParaRPr lang="es-MX" sz="2000" b="0" dirty="0">
              <a:latin typeface="+mn-lt"/>
            </a:endParaRPr>
          </a:p>
          <a:p>
            <a:pPr marL="457109" indent="-457109">
              <a:buSzPct val="115000"/>
              <a:buFont typeface="+mj-lt"/>
              <a:buAutoNum type="arabicPeriod"/>
            </a:pPr>
            <a:r>
              <a:rPr lang="es-MX" sz="2000" b="0" dirty="0">
                <a:latin typeface="+mn-lt"/>
              </a:rPr>
              <a:t>Otorgar, a los objetos, atributos relevantes que describan sus características</a:t>
            </a:r>
          </a:p>
          <a:p>
            <a:pPr marL="457109" indent="-457109">
              <a:buSzPct val="115000"/>
              <a:buFont typeface="+mj-lt"/>
              <a:buAutoNum type="arabicPeriod"/>
            </a:pPr>
            <a:endParaRPr lang="es-MX" sz="2000" b="0" dirty="0">
              <a:latin typeface="+mn-lt"/>
            </a:endParaRPr>
          </a:p>
          <a:p>
            <a:pPr marL="457109" indent="-457109">
              <a:buSzPct val="115000"/>
              <a:buFont typeface="+mj-lt"/>
              <a:buAutoNum type="arabicPeriod"/>
            </a:pPr>
            <a:r>
              <a:rPr lang="es-MX" sz="2000" b="0" dirty="0">
                <a:latin typeface="+mn-lt"/>
              </a:rPr>
              <a:t>Proveer, a cada objeto, las funciones inherentes a  su comportamiento</a:t>
            </a:r>
            <a:endParaRPr lang="es-ES" sz="2000" b="0" dirty="0">
              <a:latin typeface="+mn-lt"/>
            </a:endParaRPr>
          </a:p>
        </p:txBody>
      </p:sp>
      <p:sp>
        <p:nvSpPr>
          <p:cNvPr id="107522" name="Rectangle 2"/>
          <p:cNvSpPr>
            <a:spLocks noGrp="1" noChangeArrowheads="1"/>
          </p:cNvSpPr>
          <p:nvPr>
            <p:ph type="title" idx="4294967295"/>
          </p:nvPr>
        </p:nvSpPr>
        <p:spPr>
          <a:xfrm>
            <a:off x="1146175" y="527050"/>
            <a:ext cx="7997825" cy="554038"/>
          </a:xfrm>
        </p:spPr>
        <p:txBody>
          <a:bodyPr/>
          <a:lstStyle/>
          <a:p>
            <a:r>
              <a:rPr lang="es-MX" dirty="0"/>
              <a:t>Proceso de modelamiento</a:t>
            </a:r>
            <a:endParaRPr lang="es-ES" dirty="0"/>
          </a:p>
        </p:txBody>
      </p:sp>
    </p:spTree>
    <p:extLst>
      <p:ext uri="{BB962C8B-B14F-4D97-AF65-F5344CB8AC3E}">
        <p14:creationId xmlns:p14="http://schemas.microsoft.com/office/powerpoint/2010/main" val="303105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00521" y="1246948"/>
            <a:ext cx="7753170" cy="4586693"/>
          </a:xfrm>
        </p:spPr>
        <p:txBody>
          <a:bodyPr>
            <a:normAutofit/>
          </a:bodyPr>
          <a:lstStyle/>
          <a:p>
            <a:pPr marL="342900" indent="-342900">
              <a:buFont typeface="Arial" panose="020B0604020202020204" pitchFamily="34" charset="0"/>
              <a:buChar char="•"/>
            </a:pPr>
            <a:r>
              <a:rPr lang="es-ES" sz="2000" b="0" dirty="0">
                <a:latin typeface="+mn-lt"/>
              </a:rPr>
              <a:t>UML es el lenguaje de modelado de sistemas de software más conocido y utilizado en la actualidad.</a:t>
            </a:r>
          </a:p>
          <a:p>
            <a:pPr marL="342900" indent="-342900">
              <a:buFont typeface="Arial" panose="020B0604020202020204" pitchFamily="34" charset="0"/>
              <a:buChar char="•"/>
            </a:pPr>
            <a:r>
              <a:rPr lang="es-ES" sz="2000" b="0" dirty="0">
                <a:latin typeface="+mn-lt"/>
              </a:rPr>
              <a:t>Es un lenguaje gráfico para visualizar, especificar, construir y documentar un sistema.</a:t>
            </a:r>
          </a:p>
          <a:p>
            <a:pPr marL="342900" indent="-342900">
              <a:buFont typeface="Arial" panose="020B0604020202020204" pitchFamily="34" charset="0"/>
              <a:buChar char="•"/>
            </a:pPr>
            <a:r>
              <a:rPr lang="es-ES" sz="2000" b="0" dirty="0">
                <a:latin typeface="+mn-lt"/>
              </a:rPr>
              <a:t>UML ofrece un estándar para describir un "plano" del sistema (modelo) </a:t>
            </a:r>
          </a:p>
          <a:p>
            <a:pPr marL="342900" indent="-342900">
              <a:buFont typeface="Arial" panose="020B0604020202020204" pitchFamily="34" charset="0"/>
              <a:buChar char="•"/>
            </a:pPr>
            <a:r>
              <a:rPr lang="es-ES" sz="2000" b="0" dirty="0">
                <a:latin typeface="+mn-lt"/>
              </a:rPr>
              <a:t>Se puede aplicar en el desarrollo de software entregando gran variedad de formas para dar soporte a una metodología de desarrollo</a:t>
            </a:r>
          </a:p>
          <a:p>
            <a:pPr marL="342900" indent="-342900">
              <a:buFont typeface="Arial" panose="020B0604020202020204" pitchFamily="34" charset="0"/>
              <a:buChar char="•"/>
            </a:pPr>
            <a:r>
              <a:rPr lang="es-ES" sz="2000" b="0" dirty="0">
                <a:latin typeface="+mn-lt"/>
              </a:rPr>
              <a:t>UML cuenta con varios tipos de diagramas, los cuales muestran diferentes aspectos de las entidades representadas.</a:t>
            </a:r>
          </a:p>
          <a:p>
            <a:pPr marL="342900" indent="-342900">
              <a:buFont typeface="Arial" panose="020B0604020202020204" pitchFamily="34" charset="0"/>
              <a:buChar char="•"/>
            </a:pPr>
            <a:r>
              <a:rPr lang="es-ES" sz="2000" b="0" dirty="0">
                <a:latin typeface="+mn-lt"/>
                <a:hlinkClick r:id="rId3"/>
              </a:rPr>
              <a:t>http://www.omg.org/spec/UML/2.5/</a:t>
            </a:r>
            <a:endParaRPr lang="es-ES" sz="2000" b="0" dirty="0">
              <a:latin typeface="+mn-lt"/>
            </a:endParaRPr>
          </a:p>
          <a:p>
            <a:pPr marL="342900" indent="-342900">
              <a:buFont typeface="Arial" panose="020B0604020202020204" pitchFamily="34" charset="0"/>
              <a:buChar char="•"/>
            </a:pPr>
            <a:r>
              <a:rPr lang="es-ES" sz="2000" b="0" dirty="0">
                <a:latin typeface="+mn-lt"/>
                <a:hlinkClick r:id="rId4"/>
              </a:rPr>
              <a:t>https://holub.com/uml/</a:t>
            </a:r>
            <a:endParaRPr lang="es-ES" sz="2000" b="0" dirty="0">
              <a:latin typeface="+mn-lt"/>
            </a:endParaRPr>
          </a:p>
          <a:p>
            <a:pPr>
              <a:buNone/>
            </a:pPr>
            <a:endParaRPr lang="es-ES" dirty="0"/>
          </a:p>
        </p:txBody>
      </p:sp>
      <p:sp>
        <p:nvSpPr>
          <p:cNvPr id="2" name="Título 1"/>
          <p:cNvSpPr>
            <a:spLocks noGrp="1"/>
          </p:cNvSpPr>
          <p:nvPr>
            <p:ph type="title" idx="4294967295"/>
          </p:nvPr>
        </p:nvSpPr>
        <p:spPr>
          <a:xfrm>
            <a:off x="1143000" y="520700"/>
            <a:ext cx="8001000" cy="554038"/>
          </a:xfrm>
        </p:spPr>
        <p:txBody>
          <a:bodyPr/>
          <a:lstStyle/>
          <a:p>
            <a:r>
              <a:rPr lang="es-ES" dirty="0"/>
              <a:t>UML: Lenguaje Unificado de Modelado</a:t>
            </a:r>
          </a:p>
        </p:txBody>
      </p:sp>
    </p:spTree>
    <p:extLst>
      <p:ext uri="{BB962C8B-B14F-4D97-AF65-F5344CB8AC3E}">
        <p14:creationId xmlns:p14="http://schemas.microsoft.com/office/powerpoint/2010/main" val="103875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12096" y="1398366"/>
            <a:ext cx="7348056" cy="4909836"/>
          </a:xfrm>
        </p:spPr>
        <p:txBody>
          <a:bodyPr>
            <a:normAutofit/>
          </a:bodyPr>
          <a:lstStyle/>
          <a:p>
            <a:pPr marL="342900" indent="-342900">
              <a:buFont typeface="Arial" panose="020B0604020202020204" pitchFamily="34" charset="0"/>
              <a:buChar char="•"/>
            </a:pPr>
            <a:r>
              <a:rPr lang="es-ES" sz="1800" b="0" dirty="0">
                <a:latin typeface="+mn-lt"/>
              </a:rPr>
              <a:t>Diagramas de comportamiento: Permiten exhibir comportamientos de un sistema o de los procesos de las organizaciones.</a:t>
            </a:r>
          </a:p>
          <a:p>
            <a:pPr marL="342900" indent="-342900">
              <a:buFont typeface="Arial" panose="020B0604020202020204" pitchFamily="34" charset="0"/>
              <a:buChar char="•"/>
            </a:pPr>
            <a:endParaRPr lang="es-ES" dirty="0">
              <a:latin typeface="+mn-lt"/>
            </a:endParaRPr>
          </a:p>
          <a:p>
            <a:pPr lvl="3">
              <a:buFont typeface="Arial" panose="020B0604020202020204" pitchFamily="34" charset="0"/>
              <a:buChar char="•"/>
            </a:pPr>
            <a:r>
              <a:rPr lang="es-ES" sz="1800" dirty="0"/>
              <a:t>Diagrama de actividad</a:t>
            </a:r>
          </a:p>
          <a:p>
            <a:pPr lvl="3">
              <a:buFont typeface="Arial" panose="020B0604020202020204" pitchFamily="34" charset="0"/>
              <a:buChar char="•"/>
            </a:pPr>
            <a:r>
              <a:rPr lang="es-ES" sz="1800" dirty="0"/>
              <a:t>Diagrama de estado</a:t>
            </a:r>
          </a:p>
          <a:p>
            <a:pPr lvl="3">
              <a:buFont typeface="Arial" panose="020B0604020202020204" pitchFamily="34" charset="0"/>
              <a:buChar char="•"/>
            </a:pPr>
            <a:r>
              <a:rPr lang="es-ES" sz="1800" dirty="0"/>
              <a:t>Diagrama de caso típico </a:t>
            </a:r>
          </a:p>
          <a:p>
            <a:pPr lvl="3">
              <a:buFont typeface="Arial" panose="020B0604020202020204" pitchFamily="34" charset="0"/>
              <a:buChar char="•"/>
            </a:pPr>
            <a:r>
              <a:rPr lang="es-ES" sz="1800" dirty="0"/>
              <a:t>Diagrama de interacción </a:t>
            </a:r>
          </a:p>
          <a:p>
            <a:pPr lvl="1">
              <a:buFont typeface="Arial" panose="020B0604020202020204" pitchFamily="34" charset="0"/>
              <a:buChar char="•"/>
            </a:pPr>
            <a:endParaRPr lang="es-ES" dirty="0"/>
          </a:p>
          <a:p>
            <a:pPr marL="342900" indent="-342900">
              <a:buFont typeface="Arial" panose="020B0604020202020204" pitchFamily="34" charset="0"/>
              <a:buChar char="•"/>
            </a:pPr>
            <a:r>
              <a:rPr lang="es-ES" sz="1800" b="0" dirty="0">
                <a:latin typeface="+mn-lt"/>
              </a:rPr>
              <a:t>Diagramas de Interacción: Es un subconjunto de los diagramas de comportamiento que permiten enfatizar las interacciones entre los objetos. </a:t>
            </a:r>
          </a:p>
          <a:p>
            <a:pPr marL="342900" indent="-342900">
              <a:buFont typeface="Arial" panose="020B0604020202020204" pitchFamily="34" charset="0"/>
              <a:buChar char="•"/>
            </a:pPr>
            <a:endParaRPr lang="es-ES" dirty="0">
              <a:latin typeface="+mn-lt"/>
            </a:endParaRPr>
          </a:p>
          <a:p>
            <a:pPr lvl="3">
              <a:buFont typeface="Arial" panose="020B0604020202020204" pitchFamily="34" charset="0"/>
              <a:buChar char="•"/>
            </a:pPr>
            <a:r>
              <a:rPr lang="es-ES" sz="1800" dirty="0"/>
              <a:t>Diagrama de comunicaciones</a:t>
            </a:r>
          </a:p>
          <a:p>
            <a:pPr lvl="3">
              <a:buFont typeface="Arial" panose="020B0604020202020204" pitchFamily="34" charset="0"/>
              <a:buChar char="•"/>
            </a:pPr>
            <a:r>
              <a:rPr lang="es-ES" sz="1800" dirty="0"/>
              <a:t>Diagrama de secuencia </a:t>
            </a:r>
          </a:p>
          <a:p>
            <a:pPr lvl="3">
              <a:buFont typeface="Arial" panose="020B0604020202020204" pitchFamily="34" charset="0"/>
              <a:buChar char="•"/>
            </a:pPr>
            <a:r>
              <a:rPr lang="es-ES" sz="1800" dirty="0"/>
              <a:t>Diagrama de tiempo.</a:t>
            </a:r>
          </a:p>
          <a:p>
            <a:endParaRPr lang="es-ES" dirty="0"/>
          </a:p>
        </p:txBody>
      </p:sp>
      <p:sp>
        <p:nvSpPr>
          <p:cNvPr id="2" name="Título 1"/>
          <p:cNvSpPr>
            <a:spLocks noGrp="1"/>
          </p:cNvSpPr>
          <p:nvPr>
            <p:ph type="title" idx="4294967295"/>
          </p:nvPr>
        </p:nvSpPr>
        <p:spPr>
          <a:xfrm>
            <a:off x="485624" y="659135"/>
            <a:ext cx="8001000" cy="554037"/>
          </a:xfrm>
        </p:spPr>
        <p:txBody>
          <a:bodyPr/>
          <a:lstStyle/>
          <a:p>
            <a:r>
              <a:rPr lang="es-ES" dirty="0"/>
              <a:t>Tipos de Diagramas UML</a:t>
            </a:r>
          </a:p>
        </p:txBody>
      </p:sp>
    </p:spTree>
    <p:extLst>
      <p:ext uri="{BB962C8B-B14F-4D97-AF65-F5344CB8AC3E}">
        <p14:creationId xmlns:p14="http://schemas.microsoft.com/office/powerpoint/2010/main" val="133141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684774" y="1478442"/>
            <a:ext cx="7880491" cy="2642145"/>
          </a:xfrm>
        </p:spPr>
        <p:txBody>
          <a:bodyPr>
            <a:normAutofit/>
          </a:bodyPr>
          <a:lstStyle/>
          <a:p>
            <a:pPr marL="342900" indent="-342900">
              <a:buFont typeface="Arial" panose="020B0604020202020204" pitchFamily="34" charset="0"/>
              <a:buChar char="•"/>
            </a:pPr>
            <a:r>
              <a:rPr lang="es-ES_tradnl" sz="1800" dirty="0">
                <a:latin typeface="+mn-lt"/>
              </a:rPr>
              <a:t>Muestran la interacción entre un usuario y el sistema:</a:t>
            </a:r>
          </a:p>
          <a:p>
            <a:pPr lvl="2">
              <a:buFont typeface="Arial" panose="020B0604020202020204" pitchFamily="34" charset="0"/>
              <a:buChar char="•"/>
            </a:pPr>
            <a:r>
              <a:rPr lang="es-ES_tradnl" sz="1800" dirty="0"/>
              <a:t>Captura una función visible por el usuario.</a:t>
            </a:r>
          </a:p>
          <a:p>
            <a:pPr lvl="2">
              <a:buFont typeface="Arial" panose="020B0604020202020204" pitchFamily="34" charset="0"/>
              <a:buChar char="•"/>
            </a:pPr>
            <a:r>
              <a:rPr lang="es-ES_tradnl" sz="1800" dirty="0"/>
              <a:t>Puede ser grande o pequeño.</a:t>
            </a:r>
          </a:p>
          <a:p>
            <a:pPr lvl="2">
              <a:buFont typeface="Arial" panose="020B0604020202020204" pitchFamily="34" charset="0"/>
              <a:buChar char="•"/>
            </a:pPr>
            <a:r>
              <a:rPr lang="es-ES_tradnl" sz="1800" dirty="0"/>
              <a:t>Un caso de uso obtiene un objetivo discreto para el usuario.</a:t>
            </a:r>
          </a:p>
          <a:p>
            <a:pPr lvl="2">
              <a:buFont typeface="Arial" panose="020B0604020202020204" pitchFamily="34" charset="0"/>
              <a:buChar char="•"/>
            </a:pPr>
            <a:endParaRPr lang="es-ES_tradnl" sz="1800" dirty="0"/>
          </a:p>
          <a:p>
            <a:pPr marL="342900" indent="-342900">
              <a:buFont typeface="Arial" panose="020B0604020202020204" pitchFamily="34" charset="0"/>
              <a:buChar char="•"/>
            </a:pPr>
            <a:r>
              <a:rPr lang="es-ES_tradnl" sz="1800" dirty="0">
                <a:latin typeface="+mn-lt"/>
              </a:rPr>
              <a:t>Ser representan mediante los elementos:</a:t>
            </a:r>
          </a:p>
          <a:p>
            <a:pPr lvl="2">
              <a:buFont typeface="Arial" panose="020B0604020202020204" pitchFamily="34" charset="0"/>
              <a:buChar char="•"/>
            </a:pPr>
            <a:r>
              <a:rPr lang="es-ES_tradnl" sz="1800" dirty="0"/>
              <a:t>Actor: rol que juega un usuario con respecto al sistema.</a:t>
            </a:r>
          </a:p>
          <a:p>
            <a:pPr lvl="2">
              <a:buFont typeface="Arial" panose="020B0604020202020204" pitchFamily="34" charset="0"/>
              <a:buChar char="•"/>
            </a:pPr>
            <a:r>
              <a:rPr lang="es-ES_tradnl" sz="1800" dirty="0"/>
              <a:t>Caso de uso: elipse conteniendo el nombre del caso de uso.</a:t>
            </a:r>
          </a:p>
          <a:p>
            <a:endParaRPr lang="es-ES" dirty="0"/>
          </a:p>
        </p:txBody>
      </p:sp>
      <p:sp>
        <p:nvSpPr>
          <p:cNvPr id="2" name="Título 1"/>
          <p:cNvSpPr>
            <a:spLocks noGrp="1"/>
          </p:cNvSpPr>
          <p:nvPr>
            <p:ph type="title" idx="4294967295"/>
          </p:nvPr>
        </p:nvSpPr>
        <p:spPr>
          <a:xfrm>
            <a:off x="833377" y="612081"/>
            <a:ext cx="8001000" cy="554038"/>
          </a:xfrm>
        </p:spPr>
        <p:txBody>
          <a:bodyPr/>
          <a:lstStyle/>
          <a:p>
            <a:r>
              <a:rPr lang="pt-BR" dirty="0"/>
              <a:t>Diagrama de Casos de Uso</a:t>
            </a:r>
            <a:endParaRPr lang="es-ES" dirty="0"/>
          </a:p>
        </p:txBody>
      </p:sp>
      <p:pic>
        <p:nvPicPr>
          <p:cNvPr id="4" name="Imagen 3"/>
          <p:cNvPicPr>
            <a:picLocks noChangeAspect="1"/>
          </p:cNvPicPr>
          <p:nvPr/>
        </p:nvPicPr>
        <p:blipFill>
          <a:blip r:embed="rId3"/>
          <a:stretch>
            <a:fillRect/>
          </a:stretch>
        </p:blipFill>
        <p:spPr>
          <a:xfrm>
            <a:off x="2872181" y="4292897"/>
            <a:ext cx="3399638" cy="1247486"/>
          </a:xfrm>
          <a:prstGeom prst="rect">
            <a:avLst/>
          </a:prstGeom>
        </p:spPr>
      </p:pic>
    </p:spTree>
    <p:extLst>
      <p:ext uri="{BB962C8B-B14F-4D97-AF65-F5344CB8AC3E}">
        <p14:creationId xmlns:p14="http://schemas.microsoft.com/office/powerpoint/2010/main" val="2149594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69968" y="1744659"/>
            <a:ext cx="7232309" cy="3811189"/>
          </a:xfrm>
        </p:spPr>
        <p:txBody>
          <a:bodyPr>
            <a:normAutofit/>
          </a:bodyPr>
          <a:lstStyle/>
          <a:p>
            <a:r>
              <a:rPr lang="es-ES" sz="1800" dirty="0">
                <a:latin typeface="+mn-lt"/>
              </a:rPr>
              <a:t>Diagramas de estructura: Muestran los elementos de una especificación que sean independientes del tiempo.</a:t>
            </a:r>
          </a:p>
          <a:p>
            <a:pPr marL="342900" indent="-342900">
              <a:buFont typeface="Arial" panose="020B0604020202020204" pitchFamily="34" charset="0"/>
              <a:buChar char="•"/>
            </a:pPr>
            <a:endParaRPr lang="es-ES" dirty="0"/>
          </a:p>
          <a:p>
            <a:pPr lvl="2">
              <a:buFont typeface="Arial" panose="020B0604020202020204" pitchFamily="34" charset="0"/>
              <a:buChar char="•"/>
            </a:pPr>
            <a:r>
              <a:rPr lang="es-ES" sz="1800" dirty="0"/>
              <a:t>Diagrama de clases</a:t>
            </a:r>
          </a:p>
          <a:p>
            <a:pPr lvl="2">
              <a:buFont typeface="Arial" panose="020B0604020202020204" pitchFamily="34" charset="0"/>
              <a:buChar char="•"/>
            </a:pPr>
            <a:endParaRPr lang="es-ES" sz="1800" dirty="0"/>
          </a:p>
          <a:p>
            <a:pPr lvl="2">
              <a:buFont typeface="Arial" panose="020B0604020202020204" pitchFamily="34" charset="0"/>
              <a:buChar char="•"/>
            </a:pPr>
            <a:r>
              <a:rPr lang="es-ES" sz="1800" dirty="0"/>
              <a:t>Diagrama de estructura</a:t>
            </a:r>
          </a:p>
          <a:p>
            <a:pPr lvl="2">
              <a:buFont typeface="Arial" panose="020B0604020202020204" pitchFamily="34" charset="0"/>
              <a:buChar char="•"/>
            </a:pPr>
            <a:endParaRPr lang="es-ES" sz="1800" dirty="0"/>
          </a:p>
          <a:p>
            <a:pPr lvl="2">
              <a:buFont typeface="Arial" panose="020B0604020202020204" pitchFamily="34" charset="0"/>
              <a:buChar char="•"/>
            </a:pPr>
            <a:r>
              <a:rPr lang="es-ES" sz="1800" dirty="0"/>
              <a:t>Diagrama de componentes</a:t>
            </a:r>
          </a:p>
          <a:p>
            <a:pPr lvl="2">
              <a:buFont typeface="Arial" panose="020B0604020202020204" pitchFamily="34" charset="0"/>
              <a:buChar char="•"/>
            </a:pPr>
            <a:endParaRPr lang="es-ES" sz="1800" dirty="0"/>
          </a:p>
          <a:p>
            <a:pPr lvl="2">
              <a:buFont typeface="Arial" panose="020B0604020202020204" pitchFamily="34" charset="0"/>
              <a:buChar char="•"/>
            </a:pPr>
            <a:r>
              <a:rPr lang="es-ES" sz="1800" dirty="0"/>
              <a:t>Diagrama despliegue</a:t>
            </a:r>
          </a:p>
          <a:p>
            <a:pPr lvl="2">
              <a:buFont typeface="Arial" panose="020B0604020202020204" pitchFamily="34" charset="0"/>
              <a:buChar char="•"/>
            </a:pPr>
            <a:endParaRPr lang="es-ES" sz="1800" dirty="0"/>
          </a:p>
          <a:p>
            <a:pPr lvl="2">
              <a:buFont typeface="Arial" panose="020B0604020202020204" pitchFamily="34" charset="0"/>
              <a:buChar char="•"/>
            </a:pPr>
            <a:r>
              <a:rPr lang="es-ES" sz="1800" dirty="0"/>
              <a:t>Diagrama de objeto </a:t>
            </a:r>
          </a:p>
          <a:p>
            <a:pPr lvl="2">
              <a:buFont typeface="Arial" panose="020B0604020202020204" pitchFamily="34" charset="0"/>
              <a:buChar char="•"/>
            </a:pPr>
            <a:endParaRPr lang="es-ES" sz="1800" dirty="0"/>
          </a:p>
          <a:p>
            <a:pPr lvl="2">
              <a:buFont typeface="Arial" panose="020B0604020202020204" pitchFamily="34" charset="0"/>
              <a:buChar char="•"/>
            </a:pPr>
            <a:r>
              <a:rPr lang="es-ES" sz="1800" dirty="0"/>
              <a:t>Diagrama de paquetes.</a:t>
            </a:r>
          </a:p>
          <a:p>
            <a:endParaRPr lang="es-ES" dirty="0"/>
          </a:p>
        </p:txBody>
      </p:sp>
      <p:sp>
        <p:nvSpPr>
          <p:cNvPr id="2" name="Título 1"/>
          <p:cNvSpPr>
            <a:spLocks noGrp="1"/>
          </p:cNvSpPr>
          <p:nvPr>
            <p:ph type="title" idx="4294967295"/>
          </p:nvPr>
        </p:nvSpPr>
        <p:spPr>
          <a:xfrm>
            <a:off x="1143000" y="914400"/>
            <a:ext cx="8001000" cy="554038"/>
          </a:xfrm>
        </p:spPr>
        <p:txBody>
          <a:bodyPr/>
          <a:lstStyle/>
          <a:p>
            <a:r>
              <a:rPr lang="es-ES" dirty="0"/>
              <a:t>Tipos de Diagramas UML (II)</a:t>
            </a:r>
          </a:p>
        </p:txBody>
      </p:sp>
    </p:spTree>
    <p:extLst>
      <p:ext uri="{BB962C8B-B14F-4D97-AF65-F5344CB8AC3E}">
        <p14:creationId xmlns:p14="http://schemas.microsoft.com/office/powerpoint/2010/main" val="192337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571500" y="490016"/>
            <a:ext cx="8001000" cy="554037"/>
          </a:xfrm>
        </p:spPr>
        <p:txBody>
          <a:bodyPr/>
          <a:lstStyle/>
          <a:p>
            <a:r>
              <a:rPr lang="es-ES" dirty="0"/>
              <a:t>Diagrama de Clases</a:t>
            </a:r>
          </a:p>
        </p:txBody>
      </p:sp>
      <p:pic>
        <p:nvPicPr>
          <p:cNvPr id="8" name="Imagen 7"/>
          <p:cNvPicPr>
            <a:picLocks noChangeAspect="1"/>
          </p:cNvPicPr>
          <p:nvPr/>
        </p:nvPicPr>
        <p:blipFill>
          <a:blip r:embed="rId3"/>
          <a:stretch>
            <a:fillRect/>
          </a:stretch>
        </p:blipFill>
        <p:spPr>
          <a:xfrm>
            <a:off x="3529254" y="4657941"/>
            <a:ext cx="2085492" cy="1247486"/>
          </a:xfrm>
          <a:prstGeom prst="rect">
            <a:avLst/>
          </a:prstGeom>
        </p:spPr>
      </p:pic>
      <p:sp>
        <p:nvSpPr>
          <p:cNvPr id="4" name="CuadroTexto 3"/>
          <p:cNvSpPr txBox="1"/>
          <p:nvPr/>
        </p:nvSpPr>
        <p:spPr>
          <a:xfrm>
            <a:off x="571500" y="2887682"/>
            <a:ext cx="8001000" cy="2031325"/>
          </a:xfrm>
          <a:prstGeom prst="rect">
            <a:avLst/>
          </a:prstGeom>
          <a:noFill/>
        </p:spPr>
        <p:txBody>
          <a:bodyPr wrap="square" rtlCol="0">
            <a:spAutoFit/>
          </a:bodyPr>
          <a:lstStyle/>
          <a:p>
            <a:endParaRPr lang="es-ES" dirty="0"/>
          </a:p>
          <a:p>
            <a:pPr>
              <a:buFont typeface="Arial" panose="020B0604020202020204" pitchFamily="34" charset="0"/>
              <a:buChar char="•"/>
            </a:pPr>
            <a:r>
              <a:rPr lang="es-ES" dirty="0"/>
              <a:t> Qué clases  “conocen”   a  qué  otras clases </a:t>
            </a:r>
          </a:p>
          <a:p>
            <a:pPr>
              <a:buFont typeface="Arial" panose="020B0604020202020204" pitchFamily="34" charset="0"/>
              <a:buChar char="•"/>
            </a:pPr>
            <a:r>
              <a:rPr lang="es-ES" dirty="0"/>
              <a:t> Qué clases  “son parte”  de  otras clases, </a:t>
            </a:r>
          </a:p>
          <a:p>
            <a:pPr>
              <a:buFont typeface="Arial" panose="020B0604020202020204" pitchFamily="34" charset="0"/>
              <a:buChar char="•"/>
            </a:pPr>
            <a:r>
              <a:rPr lang="es-ES" dirty="0"/>
              <a:t> NO muestran  los  métodos  mediante  los  que se invocan entre ellas. </a:t>
            </a:r>
          </a:p>
          <a:p>
            <a:pPr lvl="1">
              <a:buFont typeface="Arial" panose="020B0604020202020204" pitchFamily="34" charset="0"/>
              <a:buChar char="•"/>
            </a:pPr>
            <a:endParaRPr lang="es-ES" dirty="0"/>
          </a:p>
          <a:p>
            <a:r>
              <a:rPr lang="es-ES" dirty="0"/>
              <a:t>Las clases se representan mediante rectángulos:</a:t>
            </a:r>
          </a:p>
          <a:p>
            <a:endParaRPr lang="es-MX" dirty="0"/>
          </a:p>
        </p:txBody>
      </p:sp>
      <p:sp>
        <p:nvSpPr>
          <p:cNvPr id="5" name="CuadroTexto 4"/>
          <p:cNvSpPr txBox="1"/>
          <p:nvPr/>
        </p:nvSpPr>
        <p:spPr>
          <a:xfrm>
            <a:off x="659758" y="1527858"/>
            <a:ext cx="7801336" cy="646331"/>
          </a:xfrm>
          <a:prstGeom prst="rect">
            <a:avLst/>
          </a:prstGeom>
          <a:noFill/>
        </p:spPr>
        <p:txBody>
          <a:bodyPr wrap="square" rtlCol="0">
            <a:spAutoFit/>
          </a:bodyPr>
          <a:lstStyle/>
          <a:p>
            <a:r>
              <a:rPr lang="es-MX" dirty="0"/>
              <a:t>Los diagramas de clases muestran las diferentes clases que componen un sistema y cómo se relacionan unas con otras.</a:t>
            </a:r>
          </a:p>
        </p:txBody>
      </p:sp>
      <p:sp>
        <p:nvSpPr>
          <p:cNvPr id="7" name="CuadroTexto 6"/>
          <p:cNvSpPr txBox="1"/>
          <p:nvPr/>
        </p:nvSpPr>
        <p:spPr>
          <a:xfrm>
            <a:off x="659758" y="2344233"/>
            <a:ext cx="7801336" cy="646331"/>
          </a:xfrm>
          <a:prstGeom prst="rect">
            <a:avLst/>
          </a:prstGeom>
          <a:noFill/>
        </p:spPr>
        <p:txBody>
          <a:bodyPr wrap="square" rtlCol="0">
            <a:spAutoFit/>
          </a:bodyPr>
          <a:lstStyle/>
          <a:p>
            <a:r>
              <a:rPr lang="es-MX" dirty="0"/>
              <a:t>Son diagramas “estáticos” porque muestran las clases, junto con sus métodos y atributos, así como las relaciones estáticas entre ellas:</a:t>
            </a:r>
          </a:p>
        </p:txBody>
      </p:sp>
    </p:spTree>
    <p:extLst>
      <p:ext uri="{BB962C8B-B14F-4D97-AF65-F5344CB8AC3E}">
        <p14:creationId xmlns:p14="http://schemas.microsoft.com/office/powerpoint/2010/main" val="1942069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a:xfrm>
            <a:off x="626900" y="1802533"/>
            <a:ext cx="7868917" cy="475529"/>
          </a:xfrm>
        </p:spPr>
        <p:txBody>
          <a:bodyPr>
            <a:normAutofit fontScale="25000" lnSpcReduction="20000"/>
          </a:bodyPr>
          <a:lstStyle/>
          <a:p>
            <a:pPr marL="342900" indent="-342900">
              <a:buFont typeface="Arial" panose="020B0604020202020204" pitchFamily="34" charset="0"/>
              <a:buChar char="•"/>
            </a:pPr>
            <a:r>
              <a:rPr lang="es-ES" sz="7200" b="0" dirty="0">
                <a:latin typeface="+mn-lt"/>
              </a:rPr>
              <a:t>Conforme vayamos viendo la notación UML usaremos draw.io para representar los elementos UML.</a:t>
            </a:r>
          </a:p>
          <a:p>
            <a:pPr marL="342900" indent="-342900">
              <a:buFont typeface="Arial" panose="020B0604020202020204" pitchFamily="34" charset="0"/>
              <a:buChar char="•"/>
            </a:pPr>
            <a:endParaRPr lang="es-ES" sz="7200" b="0" dirty="0">
              <a:latin typeface="+mn-lt"/>
            </a:endParaRPr>
          </a:p>
          <a:p>
            <a:pPr marL="342900" indent="-342900">
              <a:buFont typeface="Arial" panose="020B0604020202020204" pitchFamily="34" charset="0"/>
              <a:buChar char="•"/>
            </a:pPr>
            <a:r>
              <a:rPr lang="es-ES" sz="7200" b="0" dirty="0">
                <a:latin typeface="+mn-lt"/>
              </a:rPr>
              <a:t>Accede a </a:t>
            </a:r>
            <a:r>
              <a:rPr lang="es-ES" sz="7200" b="0" dirty="0">
                <a:latin typeface="+mn-lt"/>
                <a:hlinkClick r:id="rId3"/>
              </a:rPr>
              <a:t>https://www.draw.io/</a:t>
            </a:r>
            <a:endParaRPr lang="es-ES" sz="7200" b="0" dirty="0">
              <a:latin typeface="+mn-lt"/>
            </a:endParaRPr>
          </a:p>
          <a:p>
            <a:pPr marL="342900" indent="-342900">
              <a:buFont typeface="Arial" panose="020B0604020202020204" pitchFamily="34" charset="0"/>
              <a:buChar char="•"/>
            </a:pPr>
            <a:endParaRPr lang="es-ES" sz="7200" b="0" dirty="0">
              <a:latin typeface="+mn-lt"/>
            </a:endParaRPr>
          </a:p>
          <a:p>
            <a:pPr marL="342900" indent="-342900">
              <a:buFont typeface="Arial" panose="020B0604020202020204" pitchFamily="34" charset="0"/>
              <a:buChar char="•"/>
            </a:pPr>
            <a:r>
              <a:rPr lang="es-ES" sz="7200" b="0" dirty="0">
                <a:latin typeface="+mn-lt"/>
              </a:rPr>
              <a:t>Sincronízalo con tu cuenta google drive</a:t>
            </a:r>
          </a:p>
          <a:p>
            <a:endParaRPr lang="es-ES" sz="7200" dirty="0">
              <a:latin typeface="+mn-lt"/>
            </a:endParaRPr>
          </a:p>
          <a:p>
            <a:endParaRPr lang="es-ES" sz="7200" dirty="0">
              <a:latin typeface="+mn-lt"/>
            </a:endParaRPr>
          </a:p>
          <a:p>
            <a:pPr>
              <a:buNone/>
            </a:pPr>
            <a:endParaRPr lang="es-ES" sz="7200" dirty="0">
              <a:latin typeface="+mn-lt"/>
            </a:endParaRPr>
          </a:p>
          <a:p>
            <a:endParaRPr lang="es-ES" sz="2000" dirty="0"/>
          </a:p>
        </p:txBody>
      </p:sp>
      <p:sp>
        <p:nvSpPr>
          <p:cNvPr id="3" name="Título 2"/>
          <p:cNvSpPr>
            <a:spLocks noGrp="1"/>
          </p:cNvSpPr>
          <p:nvPr>
            <p:ph type="title" idx="4294967295"/>
          </p:nvPr>
        </p:nvSpPr>
        <p:spPr>
          <a:xfrm>
            <a:off x="481013" y="601663"/>
            <a:ext cx="8662987" cy="554037"/>
          </a:xfrm>
        </p:spPr>
        <p:txBody>
          <a:bodyPr/>
          <a:lstStyle/>
          <a:p>
            <a:r>
              <a:rPr lang="es-ES" dirty="0"/>
              <a:t>Draw.io y UML</a:t>
            </a:r>
          </a:p>
        </p:txBody>
      </p:sp>
    </p:spTree>
    <p:extLst>
      <p:ext uri="{BB962C8B-B14F-4D97-AF65-F5344CB8AC3E}">
        <p14:creationId xmlns:p14="http://schemas.microsoft.com/office/powerpoint/2010/main" val="1133391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764862" y="1699932"/>
            <a:ext cx="7580485" cy="1020120"/>
          </a:xfrm>
        </p:spPr>
        <p:txBody>
          <a:bodyPr>
            <a:normAutofit fontScale="77500" lnSpcReduction="20000"/>
          </a:bodyPr>
          <a:lstStyle/>
          <a:p>
            <a:r>
              <a:rPr lang="es-ES" sz="3000" b="0" dirty="0">
                <a:latin typeface="+mn-lt"/>
              </a:rPr>
              <a:t>+ Indica propiedades / métodos públicos</a:t>
            </a:r>
          </a:p>
          <a:p>
            <a:r>
              <a:rPr lang="es-ES" sz="3000" b="0" dirty="0">
                <a:latin typeface="+mn-lt"/>
              </a:rPr>
              <a:t># Indica propiedades / métodos protegidos</a:t>
            </a:r>
          </a:p>
          <a:p>
            <a:r>
              <a:rPr lang="es-ES" sz="3000" b="0" dirty="0">
                <a:latin typeface="+mn-lt"/>
              </a:rPr>
              <a:t>- Indica propiedades / métodos privados</a:t>
            </a:r>
          </a:p>
          <a:p>
            <a:pPr marL="171450" indent="-171450">
              <a:buFont typeface="Arial" panose="020B0604020202020204" pitchFamily="34" charset="0"/>
              <a:buChar char="•"/>
            </a:pPr>
            <a:endParaRPr lang="es-ES" dirty="0"/>
          </a:p>
        </p:txBody>
      </p:sp>
      <p:sp>
        <p:nvSpPr>
          <p:cNvPr id="2" name="Título 1"/>
          <p:cNvSpPr>
            <a:spLocks noGrp="1"/>
          </p:cNvSpPr>
          <p:nvPr>
            <p:ph type="title" idx="4294967295"/>
          </p:nvPr>
        </p:nvSpPr>
        <p:spPr>
          <a:xfrm>
            <a:off x="1143000" y="914400"/>
            <a:ext cx="8001000" cy="554038"/>
          </a:xfrm>
        </p:spPr>
        <p:txBody>
          <a:bodyPr/>
          <a:lstStyle/>
          <a:p>
            <a:r>
              <a:rPr lang="es-ES" dirty="0"/>
              <a:t>Clases, Propiedades y Métodos</a:t>
            </a:r>
          </a:p>
        </p:txBody>
      </p:sp>
      <p:pic>
        <p:nvPicPr>
          <p:cNvPr id="4" name="Imagen 3"/>
          <p:cNvPicPr>
            <a:picLocks noChangeAspect="1"/>
          </p:cNvPicPr>
          <p:nvPr/>
        </p:nvPicPr>
        <p:blipFill>
          <a:blip r:embed="rId3"/>
          <a:stretch>
            <a:fillRect/>
          </a:stretch>
        </p:blipFill>
        <p:spPr>
          <a:xfrm>
            <a:off x="2808335" y="3071587"/>
            <a:ext cx="3552280" cy="2576859"/>
          </a:xfrm>
          <a:prstGeom prst="rect">
            <a:avLst/>
          </a:prstGeom>
        </p:spPr>
      </p:pic>
    </p:spTree>
    <p:extLst>
      <p:ext uri="{BB962C8B-B14F-4D97-AF65-F5344CB8AC3E}">
        <p14:creationId xmlns:p14="http://schemas.microsoft.com/office/powerpoint/2010/main" val="1787146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51672" y="1936534"/>
            <a:ext cx="7232311" cy="2549548"/>
          </a:xfrm>
        </p:spPr>
        <p:txBody>
          <a:bodyPr>
            <a:normAutofit/>
          </a:bodyPr>
          <a:lstStyle/>
          <a:p>
            <a:pPr marL="342900" indent="-342900">
              <a:buFont typeface="Arial" panose="020B0604020202020204" pitchFamily="34" charset="0"/>
              <a:buChar char="•"/>
            </a:pPr>
            <a:r>
              <a:rPr lang="es-ES" sz="1800" b="0" dirty="0">
                <a:latin typeface="+mn-lt"/>
              </a:rPr>
              <a:t>En un diagrama de clases, los vínculos entre clases se representan por líneas</a:t>
            </a:r>
          </a:p>
          <a:p>
            <a:pPr marL="342900" indent="-342900">
              <a:buFont typeface="Arial" panose="020B0604020202020204" pitchFamily="34" charset="0"/>
              <a:buChar char="•"/>
            </a:pPr>
            <a:r>
              <a:rPr lang="es-ES" sz="1800" b="0" dirty="0">
                <a:latin typeface="+mn-lt"/>
              </a:rPr>
              <a:t>Se les da diferentes características dependiendo del tipo de relación.</a:t>
            </a:r>
          </a:p>
          <a:p>
            <a:pPr marL="342900" indent="-342900">
              <a:buFont typeface="Arial" panose="020B0604020202020204" pitchFamily="34" charset="0"/>
              <a:buChar char="•"/>
            </a:pPr>
            <a:r>
              <a:rPr lang="es-ES" sz="1800" b="0" dirty="0">
                <a:latin typeface="+mn-lt"/>
              </a:rPr>
              <a:t>Adicionalmente, en los extremos de estas líneas, puede colocarse la descripción del Rol que asume cada clase en esa relación</a:t>
            </a:r>
          </a:p>
          <a:p>
            <a:pPr>
              <a:buNone/>
            </a:pPr>
            <a:endParaRPr lang="es-ES" dirty="0"/>
          </a:p>
        </p:txBody>
      </p:sp>
      <p:sp>
        <p:nvSpPr>
          <p:cNvPr id="2" name="Título 1"/>
          <p:cNvSpPr>
            <a:spLocks noGrp="1"/>
          </p:cNvSpPr>
          <p:nvPr>
            <p:ph type="title" idx="4294967295"/>
          </p:nvPr>
        </p:nvSpPr>
        <p:spPr>
          <a:xfrm>
            <a:off x="1143000" y="914400"/>
            <a:ext cx="8001000" cy="554038"/>
          </a:xfrm>
        </p:spPr>
        <p:txBody>
          <a:bodyPr/>
          <a:lstStyle/>
          <a:p>
            <a:r>
              <a:rPr lang="es-ES" dirty="0"/>
              <a:t>Relaciones Entre Clases</a:t>
            </a:r>
          </a:p>
        </p:txBody>
      </p:sp>
      <p:pic>
        <p:nvPicPr>
          <p:cNvPr id="21506" name="Picture 2" descr="https://holub.com/image/uml/associ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827" y="4486082"/>
            <a:ext cx="5042002" cy="775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5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731072" y="1767809"/>
            <a:ext cx="7602699" cy="3915361"/>
          </a:xfrm>
        </p:spPr>
        <p:txBody>
          <a:bodyPr>
            <a:normAutofit/>
          </a:bodyPr>
          <a:lstStyle/>
          <a:p>
            <a:pPr marL="342900" indent="-342900">
              <a:buFont typeface="Arial" panose="020B0604020202020204" pitchFamily="34" charset="0"/>
              <a:buChar char="•"/>
            </a:pPr>
            <a:r>
              <a:rPr lang="es-ES" sz="1800" b="0" dirty="0">
                <a:latin typeface="+mn-lt"/>
              </a:rPr>
              <a:t>También en los extremos de la línea, se coloca la </a:t>
            </a:r>
            <a:r>
              <a:rPr lang="es-ES" sz="1800" b="0" dirty="0" err="1">
                <a:latin typeface="+mn-lt"/>
              </a:rPr>
              <a:t>Cardinalidad</a:t>
            </a:r>
            <a:r>
              <a:rPr lang="es-ES" sz="1800" b="0" dirty="0">
                <a:latin typeface="+mn-lt"/>
              </a:rPr>
              <a:t>, que describe cuántos objetos de cada clase pueden participar en la relación.</a:t>
            </a: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a:latin typeface="+mn-lt"/>
              </a:rPr>
              <a:t>En formato (</a:t>
            </a:r>
            <a:r>
              <a:rPr lang="es-ES" sz="1800" b="0" dirty="0" err="1">
                <a:latin typeface="+mn-lt"/>
              </a:rPr>
              <a:t>mínimo..máximo</a:t>
            </a:r>
            <a:r>
              <a:rPr lang="es-ES" sz="1800" b="0" dirty="0">
                <a:latin typeface="+mn-lt"/>
              </a:rPr>
              <a:t>)</a:t>
            </a:r>
          </a:p>
          <a:p>
            <a:pPr marL="342900" indent="-342900">
              <a:buFont typeface="Arial" panose="020B0604020202020204" pitchFamily="34" charset="0"/>
              <a:buChar char="•"/>
            </a:pPr>
            <a:endParaRPr lang="es-ES" sz="1800" b="0" dirty="0">
              <a:latin typeface="+mn-lt"/>
            </a:endParaRPr>
          </a:p>
          <a:p>
            <a:pPr marL="342900" indent="-342900">
              <a:buFont typeface="Arial" panose="020B0604020202020204" pitchFamily="34" charset="0"/>
              <a:buChar char="•"/>
            </a:pPr>
            <a:r>
              <a:rPr lang="es-ES" sz="1800" b="0" dirty="0">
                <a:latin typeface="+mn-lt"/>
              </a:rPr>
              <a:t>La </a:t>
            </a:r>
            <a:r>
              <a:rPr lang="es-ES" sz="1800" b="0" dirty="0" err="1">
                <a:latin typeface="+mn-lt"/>
              </a:rPr>
              <a:t>Cardinalidad</a:t>
            </a:r>
            <a:r>
              <a:rPr lang="es-ES" sz="1800" b="0" dirty="0">
                <a:latin typeface="+mn-lt"/>
              </a:rPr>
              <a:t> de una relación puede ser:</a:t>
            </a:r>
          </a:p>
          <a:p>
            <a:pPr marL="342900" indent="-342900">
              <a:buFont typeface="Arial" panose="020B0604020202020204" pitchFamily="34" charset="0"/>
              <a:buChar char="•"/>
            </a:pPr>
            <a:endParaRPr lang="es-ES" dirty="0"/>
          </a:p>
          <a:p>
            <a:pPr lvl="2">
              <a:buFont typeface="Arial" panose="020B0604020202020204" pitchFamily="34" charset="0"/>
              <a:buChar char="•"/>
            </a:pPr>
            <a:r>
              <a:rPr lang="es-ES" sz="1800" dirty="0"/>
              <a:t>Ninguno o Muchos 0..* o * o (0..n)</a:t>
            </a:r>
          </a:p>
          <a:p>
            <a:pPr lvl="2">
              <a:buFont typeface="Arial" panose="020B0604020202020204" pitchFamily="34" charset="0"/>
              <a:buChar char="•"/>
            </a:pPr>
            <a:r>
              <a:rPr lang="es-ES" sz="1800" dirty="0"/>
              <a:t>Uno o muchos 1..* o (1..n)</a:t>
            </a:r>
          </a:p>
          <a:p>
            <a:pPr lvl="2">
              <a:buFont typeface="Arial" panose="020B0604020202020204" pitchFamily="34" charset="0"/>
              <a:buChar char="•"/>
            </a:pPr>
            <a:r>
              <a:rPr lang="es-ES" sz="1800" dirty="0"/>
              <a:t>Exactamente uno 1 o (1)</a:t>
            </a:r>
          </a:p>
          <a:p>
            <a:pPr lvl="2">
              <a:buFont typeface="Arial" panose="020B0604020202020204" pitchFamily="34" charset="0"/>
              <a:buChar char="•"/>
            </a:pPr>
            <a:r>
              <a:rPr lang="es-ES" sz="1800" dirty="0"/>
              <a:t>Un número fijo m o (m)</a:t>
            </a:r>
          </a:p>
          <a:p>
            <a:pPr lvl="2">
              <a:buFont typeface="Arial" panose="020B0604020202020204" pitchFamily="34" charset="0"/>
              <a:buChar char="•"/>
            </a:pPr>
            <a:r>
              <a:rPr lang="es-ES" sz="1800" dirty="0"/>
              <a:t>Un numero variable 2..6 o (2..6)</a:t>
            </a:r>
          </a:p>
          <a:p>
            <a:pPr>
              <a:buNone/>
            </a:pPr>
            <a:endParaRPr lang="es-ES" dirty="0"/>
          </a:p>
        </p:txBody>
      </p:sp>
      <p:sp>
        <p:nvSpPr>
          <p:cNvPr id="2" name="Título 1"/>
          <p:cNvSpPr>
            <a:spLocks noGrp="1"/>
          </p:cNvSpPr>
          <p:nvPr>
            <p:ph type="title" idx="4294967295"/>
          </p:nvPr>
        </p:nvSpPr>
        <p:spPr>
          <a:xfrm>
            <a:off x="1143000" y="914400"/>
            <a:ext cx="8001000" cy="554038"/>
          </a:xfrm>
        </p:spPr>
        <p:txBody>
          <a:bodyPr/>
          <a:lstStyle/>
          <a:p>
            <a:r>
              <a:rPr lang="es-ES" dirty="0" err="1"/>
              <a:t>Cardinalidad</a:t>
            </a:r>
            <a:endParaRPr lang="es-ES" dirty="0"/>
          </a:p>
        </p:txBody>
      </p:sp>
    </p:spTree>
    <p:extLst>
      <p:ext uri="{BB962C8B-B14F-4D97-AF65-F5344CB8AC3E}">
        <p14:creationId xmlns:p14="http://schemas.microsoft.com/office/powerpoint/2010/main" val="250590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b="0">
                <a:solidFill>
                  <a:srgbClr val="000000"/>
                </a:solidFill>
              </a:rPr>
              <a:t>☞</a:t>
            </a:r>
            <a:r>
              <a:rPr lang="en-US" b="1" i="0" u="none" strike="noStrike" cap="none">
                <a:solidFill>
                  <a:schemeClr val="dk1"/>
                </a:solidFill>
                <a:latin typeface="Arial"/>
                <a:ea typeface="Arial"/>
                <a:cs typeface="Arial"/>
                <a:sym typeface="Arial"/>
              </a:rPr>
              <a:t>Actividad/Práctica</a:t>
            </a:r>
            <a:endParaRPr/>
          </a:p>
        </p:txBody>
      </p:sp>
      <p:sp>
        <p:nvSpPr>
          <p:cNvPr id="506" name="Shape 506"/>
          <p:cNvSpPr txBox="1"/>
          <p:nvPr/>
        </p:nvSpPr>
        <p:spPr>
          <a:xfrm>
            <a:off x="537772" y="976543"/>
            <a:ext cx="8068453" cy="346285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000"/>
              <a:buFont typeface="Arial"/>
              <a:buChar char="❏"/>
            </a:pPr>
            <a:r>
              <a:rPr lang="en-US" sz="2000" b="1" dirty="0">
                <a:solidFill>
                  <a:schemeClr val="dk1"/>
                </a:solidFill>
              </a:rPr>
              <a:t>Meta:</a:t>
            </a:r>
            <a:r>
              <a:rPr lang="en-US" sz="2000" dirty="0">
                <a:solidFill>
                  <a:schemeClr val="dk1"/>
                </a:solidFill>
                <a:latin typeface="Arial"/>
                <a:ea typeface="Arial"/>
                <a:cs typeface="Arial"/>
                <a:sym typeface="Arial"/>
              </a:rPr>
              <a:t> Que </a:t>
            </a:r>
            <a:r>
              <a:rPr lang="en-US" sz="2000" dirty="0" err="1">
                <a:solidFill>
                  <a:schemeClr val="dk1"/>
                </a:solidFill>
                <a:latin typeface="Arial"/>
                <a:ea typeface="Arial"/>
                <a:cs typeface="Arial"/>
                <a:sym typeface="Arial"/>
              </a:rPr>
              <a:t>los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alumnos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logren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identificar</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los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elementos</a:t>
            </a:r>
            <a:r>
              <a:rPr lang="en-US" sz="2000" dirty="0">
                <a:solidFill>
                  <a:schemeClr val="dk1"/>
                </a:solidFill>
                <a:latin typeface="Arial"/>
                <a:ea typeface="Arial"/>
                <a:cs typeface="Arial"/>
                <a:sym typeface="Arial"/>
              </a:rPr>
              <a:t> que hay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su</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entorno</a:t>
            </a:r>
            <a:r>
              <a:rPr lang="en-US" sz="2000" dirty="0">
                <a:solidFill>
                  <a:schemeClr val="dk1"/>
                </a:solidFill>
                <a:latin typeface="Arial"/>
                <a:ea typeface="Arial"/>
                <a:cs typeface="Arial"/>
                <a:sym typeface="Arial"/>
              </a:rPr>
              <a:t> a </a:t>
            </a:r>
            <a:r>
              <a:rPr lang="en-US" sz="2000" dirty="0" err="1">
                <a:solidFill>
                  <a:schemeClr val="dk1"/>
                </a:solidFill>
                <a:latin typeface="Arial"/>
                <a:ea typeface="Arial"/>
                <a:cs typeface="Arial"/>
                <a:sym typeface="Arial"/>
              </a:rPr>
              <a:t>través</a:t>
            </a:r>
            <a:r>
              <a:rPr lang="en-US" sz="2000" dirty="0">
                <a:solidFill>
                  <a:schemeClr val="dk1"/>
                </a:solidFill>
                <a:latin typeface="Arial"/>
                <a:ea typeface="Arial"/>
                <a:cs typeface="Arial"/>
                <a:sym typeface="Arial"/>
              </a:rPr>
              <a:t> de un </a:t>
            </a:r>
            <a:r>
              <a:rPr lang="en-US" sz="2000" dirty="0" err="1">
                <a:solidFill>
                  <a:schemeClr val="dk1"/>
                </a:solidFill>
                <a:latin typeface="Arial"/>
                <a:ea typeface="Arial"/>
                <a:cs typeface="Arial"/>
                <a:sym typeface="Arial"/>
              </a:rPr>
              <a:t>proceso</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abstracción</a:t>
            </a:r>
            <a:r>
              <a:rPr lang="en-US" sz="2000" dirty="0">
                <a:solidFill>
                  <a:schemeClr val="dk1"/>
                </a:solidFill>
                <a:latin typeface="Arial"/>
                <a:ea typeface="Arial"/>
                <a:cs typeface="Arial"/>
                <a:sym typeface="Arial"/>
              </a:rPr>
              <a:t> natural</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Tiempo</a:t>
            </a:r>
            <a:r>
              <a:rPr lang="en-US" sz="2000" b="1" dirty="0">
                <a:solidFill>
                  <a:schemeClr val="dk1"/>
                </a:solidFill>
              </a:rPr>
              <a:t>:</a:t>
            </a:r>
            <a:r>
              <a:rPr lang="en-US" sz="2000" dirty="0">
                <a:solidFill>
                  <a:schemeClr val="dk1"/>
                </a:solidFill>
                <a:latin typeface="Arial"/>
                <a:ea typeface="Arial"/>
                <a:cs typeface="Arial"/>
                <a:sym typeface="Arial"/>
              </a:rPr>
              <a:t> 10 </a:t>
            </a:r>
            <a:r>
              <a:rPr lang="en-US" sz="2000" dirty="0" err="1">
                <a:solidFill>
                  <a:schemeClr val="dk1"/>
                </a:solidFill>
                <a:latin typeface="Arial"/>
                <a:ea typeface="Arial"/>
                <a:cs typeface="Arial"/>
                <a:sym typeface="Arial"/>
              </a:rPr>
              <a:t>minutos</a:t>
            </a:r>
            <a:endParaRPr sz="20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000"/>
              <a:buFont typeface="Arial"/>
              <a:buChar char="❏"/>
            </a:pPr>
            <a:r>
              <a:rPr lang="en-US" sz="2000" b="1" dirty="0" err="1">
                <a:solidFill>
                  <a:schemeClr val="dk1"/>
                </a:solidFill>
              </a:rPr>
              <a:t>Pasos</a:t>
            </a:r>
            <a:endParaRPr b="1" dirty="0"/>
          </a:p>
          <a:p>
            <a:pPr marL="914352" lvl="1" indent="-457200">
              <a:buFont typeface="+mj-lt"/>
              <a:buAutoNum type="arabicPeriod"/>
            </a:pPr>
            <a:r>
              <a:rPr lang="es-MX" sz="2000" dirty="0"/>
              <a:t>Pedir a los alumnos que describan los elementos de su entorno.</a:t>
            </a:r>
          </a:p>
          <a:p>
            <a:pPr marL="914352" lvl="1" indent="-457200">
              <a:buFont typeface="+mj-lt"/>
              <a:buAutoNum type="arabicPeriod"/>
            </a:pPr>
            <a:r>
              <a:rPr lang="es-MX" sz="2000" dirty="0"/>
              <a:t>Anotar cada contribución de los alumnos en el pizarrón</a:t>
            </a:r>
          </a:p>
          <a:p>
            <a:pPr marL="914352" lvl="1" indent="-457200">
              <a:buFont typeface="+mj-lt"/>
              <a:buAutoNum type="arabicPeriod"/>
            </a:pPr>
            <a:r>
              <a:rPr lang="es-MX" sz="2000" dirty="0"/>
              <a:t>Hacer notar como se encuentran solo elementos físicos y no acciones que relacionan a estos elementos.</a:t>
            </a:r>
          </a:p>
          <a:p>
            <a:pPr marL="914352" lvl="1" indent="-457200">
              <a:buFont typeface="+mj-lt"/>
              <a:buAutoNum type="arabicPeriod"/>
            </a:pPr>
            <a:r>
              <a:rPr lang="es-MX" sz="2000" dirty="0"/>
              <a:t>Denotar que esta es la forma en la que el ser humano “piensa y resuelve problemas de manera natural”</a:t>
            </a:r>
            <a:endParaRPr sz="2400" b="0" i="0" u="none" strike="noStrike" cap="none" dirty="0">
              <a:solidFill>
                <a:schemeClr val="dk1"/>
              </a:solidFill>
              <a:latin typeface="Arial"/>
              <a:ea typeface="Arial"/>
              <a:cs typeface="Arial"/>
              <a:sym typeface="Arial"/>
            </a:endParaRPr>
          </a:p>
        </p:txBody>
      </p:sp>
      <p:sp>
        <p:nvSpPr>
          <p:cNvPr id="507" name="Shape 507"/>
          <p:cNvSpPr txBox="1"/>
          <p:nvPr/>
        </p:nvSpPr>
        <p:spPr>
          <a:xfrm>
            <a:off x="537772" y="4454140"/>
            <a:ext cx="8068453" cy="1890904"/>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t>⟲ </a:t>
            </a:r>
            <a:r>
              <a:rPr lang="en-US" sz="2000" b="1" dirty="0" err="1">
                <a:solidFill>
                  <a:schemeClr val="dk1"/>
                </a:solidFill>
                <a:latin typeface="Arial"/>
                <a:ea typeface="Arial"/>
                <a:cs typeface="Arial"/>
                <a:sym typeface="Arial"/>
              </a:rPr>
              <a:t>Preguntas</a:t>
            </a:r>
            <a:r>
              <a:rPr lang="en-US" sz="2000" b="1" dirty="0">
                <a:solidFill>
                  <a:schemeClr val="dk1"/>
                </a:solidFill>
                <a:latin typeface="Arial"/>
                <a:ea typeface="Arial"/>
                <a:cs typeface="Arial"/>
                <a:sym typeface="Arial"/>
              </a:rPr>
              <a:t> de </a:t>
            </a:r>
            <a:r>
              <a:rPr lang="en-US" sz="2000" b="1" dirty="0" err="1">
                <a:solidFill>
                  <a:schemeClr val="dk1"/>
                </a:solidFill>
                <a:latin typeface="Arial"/>
                <a:ea typeface="Arial"/>
                <a:cs typeface="Arial"/>
                <a:sym typeface="Arial"/>
              </a:rPr>
              <a:t>reflexión</a:t>
            </a:r>
            <a:endParaRPr sz="2000" dirty="0"/>
          </a:p>
          <a:p>
            <a:pPr marL="285750" indent="-285750">
              <a:buFont typeface="Arial" panose="020B0604020202020204" pitchFamily="34" charset="0"/>
              <a:buChar char="•"/>
            </a:pPr>
            <a:r>
              <a:rPr lang="en-US" sz="2000" dirty="0">
                <a:solidFill>
                  <a:schemeClr val="dk1"/>
                </a:solidFill>
                <a:latin typeface="Arial"/>
                <a:ea typeface="Arial"/>
                <a:cs typeface="Arial"/>
                <a:sym typeface="Arial"/>
              </a:rPr>
              <a:t>¿</a:t>
            </a:r>
            <a:r>
              <a:rPr lang="en-US" sz="2000" dirty="0" err="1">
                <a:solidFill>
                  <a:schemeClr val="dk1"/>
                </a:solidFill>
                <a:latin typeface="Arial"/>
                <a:ea typeface="Arial"/>
                <a:cs typeface="Arial"/>
                <a:sym typeface="Arial"/>
              </a:rPr>
              <a:t>Porqué</a:t>
            </a:r>
            <a:r>
              <a:rPr lang="en-US" sz="2000" dirty="0">
                <a:solidFill>
                  <a:schemeClr val="dk1"/>
                </a:solidFill>
                <a:latin typeface="Arial"/>
                <a:ea typeface="Arial"/>
                <a:cs typeface="Arial"/>
                <a:sym typeface="Arial"/>
              </a:rPr>
              <a:t> me </a:t>
            </a:r>
            <a:r>
              <a:rPr lang="en-US" sz="2000" dirty="0" err="1">
                <a:solidFill>
                  <a:schemeClr val="dk1"/>
                </a:solidFill>
                <a:latin typeface="Arial"/>
                <a:ea typeface="Arial"/>
                <a:cs typeface="Arial"/>
                <a:sym typeface="Arial"/>
              </a:rPr>
              <a:t>llamaron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atención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algunos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elementos</a:t>
            </a:r>
            <a:r>
              <a:rPr lang="en-US" sz="2000" dirty="0">
                <a:solidFill>
                  <a:schemeClr val="dk1"/>
                </a:solidFill>
                <a:latin typeface="Arial"/>
                <a:ea typeface="Arial"/>
                <a:cs typeface="Arial"/>
                <a:sym typeface="Arial"/>
              </a:rPr>
              <a:t> y no </a:t>
            </a:r>
            <a:r>
              <a:rPr lang="en-US" sz="2000" dirty="0" err="1">
                <a:solidFill>
                  <a:schemeClr val="dk1"/>
                </a:solidFill>
                <a:latin typeface="Arial"/>
                <a:ea typeface="Arial"/>
                <a:cs typeface="Arial"/>
                <a:sym typeface="Arial"/>
              </a:rPr>
              <a:t>otros</a:t>
            </a:r>
            <a:r>
              <a:rPr lang="en-US" sz="2000" dirty="0">
                <a:solidFill>
                  <a:schemeClr val="dk1"/>
                </a:solidFill>
                <a:latin typeface="Arial"/>
                <a:ea typeface="Arial"/>
                <a:cs typeface="Arial"/>
                <a:sym typeface="Arial"/>
              </a:rPr>
              <a:t>?</a:t>
            </a:r>
            <a:r>
              <a:rPr lang="es-MX" sz="2000" dirty="0"/>
              <a:t> ¿Porqué crees que encontramos solo elementos y no acciones presentes en el entorno?</a:t>
            </a:r>
          </a:p>
          <a:p>
            <a:pPr marL="285750" indent="-285750">
              <a:buFont typeface="Arial" panose="020B0604020202020204" pitchFamily="34" charset="0"/>
              <a:buChar char="•"/>
            </a:pPr>
            <a:r>
              <a:rPr lang="es-MX" sz="2000" dirty="0"/>
              <a:t>¿Crees que esta respuesta está relacionada con la forma “natural” de pensar y resolver problemas del ser humano?</a:t>
            </a:r>
          </a:p>
          <a:p>
            <a:pPr marL="285750" marR="0" lvl="0" indent="-285750" algn="l" rtl="0">
              <a:spcBef>
                <a:spcPts val="0"/>
              </a:spcBef>
              <a:spcAft>
                <a:spcPts val="0"/>
              </a:spcAft>
              <a:buClr>
                <a:schemeClr val="dk1"/>
              </a:buClr>
              <a:buSzPts val="2000"/>
              <a:buFont typeface="Arial"/>
              <a:buChar char="•"/>
            </a:pP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2788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2" name="Título 1"/>
          <p:cNvSpPr>
            <a:spLocks noGrp="1"/>
          </p:cNvSpPr>
          <p:nvPr>
            <p:ph type="title" idx="4294967295"/>
          </p:nvPr>
        </p:nvSpPr>
        <p:spPr>
          <a:xfrm>
            <a:off x="580602" y="355296"/>
            <a:ext cx="8001000" cy="554038"/>
          </a:xfrm>
        </p:spPr>
        <p:txBody>
          <a:bodyPr/>
          <a:lstStyle/>
          <a:p>
            <a:r>
              <a:rPr lang="es-ES" dirty="0" err="1"/>
              <a:t>Cardinalidad</a:t>
            </a:r>
            <a:r>
              <a:rPr lang="es-ES" dirty="0"/>
              <a:t> - ejemplo</a:t>
            </a:r>
          </a:p>
        </p:txBody>
      </p:sp>
      <p:pic>
        <p:nvPicPr>
          <p:cNvPr id="6" name="Imagen 5"/>
          <p:cNvPicPr>
            <a:picLocks noChangeAspect="1"/>
          </p:cNvPicPr>
          <p:nvPr/>
        </p:nvPicPr>
        <p:blipFill>
          <a:blip r:embed="rId3"/>
          <a:stretch>
            <a:fillRect/>
          </a:stretch>
        </p:blipFill>
        <p:spPr>
          <a:xfrm>
            <a:off x="1356469" y="3486582"/>
            <a:ext cx="6452646" cy="1163782"/>
          </a:xfrm>
          <a:prstGeom prst="rect">
            <a:avLst/>
          </a:prstGeom>
        </p:spPr>
      </p:pic>
      <p:sp>
        <p:nvSpPr>
          <p:cNvPr id="8" name="Marcador de texto 2"/>
          <p:cNvSpPr txBox="1">
            <a:spLocks/>
          </p:cNvSpPr>
          <p:nvPr/>
        </p:nvSpPr>
        <p:spPr>
          <a:xfrm>
            <a:off x="4847519" y="1931056"/>
            <a:ext cx="3441435" cy="1267598"/>
          </a:xfrm>
          <a:prstGeom prst="rect">
            <a:avLst/>
          </a:prstGeom>
        </p:spPr>
        <p:txBody>
          <a:bodyPr>
            <a:normAutofit/>
          </a:bodyPr>
          <a:lstStyle>
            <a:lvl1pPr marL="342900" indent="-342900" algn="l" defTabSz="914400" rtl="0" eaLnBrk="1" latinLnBrk="0" hangingPunct="1">
              <a:spcBef>
                <a:spcPct val="20000"/>
              </a:spcBef>
              <a:buSzPct val="115000"/>
              <a:buFontTx/>
              <a:buBlip>
                <a:blip r:embed="rId4"/>
              </a:buBlip>
              <a:defRPr sz="2000" kern="1200">
                <a:solidFill>
                  <a:schemeClr val="tx1"/>
                </a:solidFill>
                <a:latin typeface="Eurostile LT Std" panose="020B0504020202050204" pitchFamily="34" charset="0"/>
                <a:ea typeface="+mn-ea"/>
                <a:cs typeface="Segoe UI" panose="020B0502040204020203" pitchFamily="34" charset="0"/>
              </a:defRPr>
            </a:lvl1pPr>
            <a:lvl2pPr marL="742950" indent="-285750" algn="l" defTabSz="914400" rtl="0" eaLnBrk="1" latinLnBrk="0" hangingPunct="1">
              <a:spcBef>
                <a:spcPct val="20000"/>
              </a:spcBef>
              <a:buSzPct val="70000"/>
              <a:buFontTx/>
              <a:buBlip>
                <a:blip r:embed="rId5"/>
              </a:buBlip>
              <a:defRPr sz="1800" kern="1200">
                <a:solidFill>
                  <a:schemeClr val="tx1"/>
                </a:solidFill>
                <a:latin typeface="Eurostile LT Std" panose="020B0504020202050204" pitchFamily="34" charset="0"/>
                <a:ea typeface="+mn-ea"/>
                <a:cs typeface="Segoe UI" panose="020B0502040204020203" pitchFamily="34" charset="0"/>
              </a:defRPr>
            </a:lvl2pPr>
            <a:lvl3pPr marL="1143000" indent="-228600" algn="l" defTabSz="914400" rtl="0" eaLnBrk="1" latinLnBrk="0" hangingPunct="1">
              <a:spcBef>
                <a:spcPct val="20000"/>
              </a:spcBef>
              <a:buSzPct val="70000"/>
              <a:buFontTx/>
              <a:buBlip>
                <a:blip r:embed="rId5"/>
              </a:buBlip>
              <a:defRPr sz="1600" kern="1200">
                <a:solidFill>
                  <a:schemeClr val="tx1"/>
                </a:solidFill>
                <a:latin typeface="Eurostile LT Std" panose="020B0504020202050204" pitchFamily="34" charset="0"/>
                <a:ea typeface="+mn-ea"/>
                <a:cs typeface="Segoe UI" panose="020B0502040204020203" pitchFamily="34" charset="0"/>
              </a:defRPr>
            </a:lvl3pPr>
            <a:lvl4pPr marL="1600200" indent="-228600" algn="l" defTabSz="914400" rtl="0" eaLnBrk="1" latinLnBrk="0" hangingPunct="1">
              <a:spcBef>
                <a:spcPct val="20000"/>
              </a:spcBef>
              <a:buSzPct val="70000"/>
              <a:buFontTx/>
              <a:buBlip>
                <a:blip r:embed="rId5"/>
              </a:buBlip>
              <a:defRPr sz="1400" kern="1200">
                <a:solidFill>
                  <a:schemeClr val="tx1"/>
                </a:solidFill>
                <a:latin typeface="Eurostile LT Std" panose="020B0504020202050204" pitchFamily="34" charset="0"/>
                <a:ea typeface="+mn-ea"/>
                <a:cs typeface="Segoe UI" panose="020B0502040204020203" pitchFamily="34" charset="0"/>
              </a:defRPr>
            </a:lvl4pPr>
            <a:lvl5pPr marL="2057400" indent="-228600" algn="l" defTabSz="914400" rtl="0" eaLnBrk="1" latinLnBrk="0" hangingPunct="1">
              <a:spcBef>
                <a:spcPct val="20000"/>
              </a:spcBef>
              <a:buSzPct val="70000"/>
              <a:buFontTx/>
              <a:buBlip>
                <a:blip r:embed="rId5"/>
              </a:buBlip>
              <a:defRPr sz="1200" kern="1200">
                <a:solidFill>
                  <a:schemeClr val="tx1"/>
                </a:solidFill>
                <a:latin typeface="Eurostile LT Std" panose="020B0504020202050204"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a:p>
        </p:txBody>
      </p:sp>
      <p:sp>
        <p:nvSpPr>
          <p:cNvPr id="11" name="Llamada con línea 3 (sin borde) 10"/>
          <p:cNvSpPr/>
          <p:nvPr/>
        </p:nvSpPr>
        <p:spPr>
          <a:xfrm>
            <a:off x="5795853" y="1142166"/>
            <a:ext cx="2264682" cy="1699009"/>
          </a:xfrm>
          <a:prstGeom prst="callout3">
            <a:avLst>
              <a:gd name="adj1" fmla="val 17992"/>
              <a:gd name="adj2" fmla="val -942"/>
              <a:gd name="adj3" fmla="val 22649"/>
              <a:gd name="adj4" fmla="val -36558"/>
              <a:gd name="adj5" fmla="val 108578"/>
              <a:gd name="adj6" fmla="val -44164"/>
              <a:gd name="adj7" fmla="val 155072"/>
              <a:gd name="adj8" fmla="val -22374"/>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r>
              <a:rPr lang="es-ES" dirty="0">
                <a:latin typeface="Eurostile LT Std" panose="020B0504020202050204" pitchFamily="34" charset="0"/>
                <a:ea typeface="Ebrima" panose="02000000000000000000" pitchFamily="2" charset="0"/>
                <a:cs typeface="Ebrima" panose="02000000000000000000" pitchFamily="2" charset="0"/>
              </a:rPr>
              <a:t>Un proveedor puede tener asignadas ninguna, una, o muchas órdenes de compra</a:t>
            </a:r>
          </a:p>
        </p:txBody>
      </p:sp>
      <p:sp>
        <p:nvSpPr>
          <p:cNvPr id="13" name="Llamada con línea 3 (sin borde) 12"/>
          <p:cNvSpPr/>
          <p:nvPr/>
        </p:nvSpPr>
        <p:spPr>
          <a:xfrm>
            <a:off x="2318110" y="4722586"/>
            <a:ext cx="2264682" cy="1699009"/>
          </a:xfrm>
          <a:prstGeom prst="callout3">
            <a:avLst>
              <a:gd name="adj1" fmla="val 38091"/>
              <a:gd name="adj2" fmla="val 95317"/>
              <a:gd name="adj3" fmla="val 9393"/>
              <a:gd name="adj4" fmla="val 105605"/>
              <a:gd name="adj5" fmla="val -596"/>
              <a:gd name="adj6" fmla="val 103264"/>
              <a:gd name="adj7" fmla="val -32863"/>
              <a:gd name="adj8" fmla="val 63626"/>
            </a:avLst>
          </a:prstGeom>
          <a:ln>
            <a:prstDash val="sysDash"/>
          </a:ln>
        </p:spPr>
        <p:style>
          <a:lnRef idx="2">
            <a:schemeClr val="accent5"/>
          </a:lnRef>
          <a:fillRef idx="1">
            <a:schemeClr val="lt1"/>
          </a:fillRef>
          <a:effectRef idx="0">
            <a:schemeClr val="accent5"/>
          </a:effectRef>
          <a:fontRef idx="minor">
            <a:schemeClr val="dk1"/>
          </a:fontRef>
        </p:style>
        <p:txBody>
          <a:bodyPr rtlCol="0" anchor="ctr"/>
          <a:lstStyle/>
          <a:p>
            <a:r>
              <a:rPr lang="es-ES" dirty="0">
                <a:latin typeface="Eurostile LT Std" panose="020B0504020202050204" pitchFamily="34" charset="0"/>
                <a:ea typeface="Ebrima" panose="02000000000000000000" pitchFamily="2" charset="0"/>
                <a:cs typeface="Ebrima" panose="02000000000000000000" pitchFamily="2" charset="0"/>
              </a:rPr>
              <a:t>Una oren de compra se otorga a un proveedor y solo uno</a:t>
            </a:r>
          </a:p>
        </p:txBody>
      </p:sp>
      <p:cxnSp>
        <p:nvCxnSpPr>
          <p:cNvPr id="15" name="Conector recto 14"/>
          <p:cNvCxnSpPr/>
          <p:nvPr/>
        </p:nvCxnSpPr>
        <p:spPr>
          <a:xfrm>
            <a:off x="5795853" y="1142166"/>
            <a:ext cx="0" cy="169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4428017" y="4896346"/>
            <a:ext cx="0" cy="12764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185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938483" y="2177596"/>
            <a:ext cx="7267033" cy="899609"/>
          </a:xfrm>
        </p:spPr>
        <p:txBody>
          <a:bodyPr>
            <a:normAutofit/>
          </a:bodyPr>
          <a:lstStyle/>
          <a:p>
            <a:pPr marL="342900" indent="-342900">
              <a:buFont typeface="Arial" panose="020B0604020202020204" pitchFamily="34" charset="0"/>
              <a:buChar char="•"/>
            </a:pPr>
            <a:r>
              <a:rPr lang="es-ES" sz="2000" b="0" dirty="0"/>
              <a:t>Si existe un vínculo entre los objetos de las clases se denomina relación de Asociación. </a:t>
            </a:r>
          </a:p>
        </p:txBody>
      </p:sp>
      <p:sp>
        <p:nvSpPr>
          <p:cNvPr id="2" name="Título 1"/>
          <p:cNvSpPr>
            <a:spLocks noGrp="1"/>
          </p:cNvSpPr>
          <p:nvPr>
            <p:ph type="title" idx="4294967295"/>
          </p:nvPr>
        </p:nvSpPr>
        <p:spPr>
          <a:xfrm>
            <a:off x="571499" y="323386"/>
            <a:ext cx="8001000" cy="554038"/>
          </a:xfrm>
        </p:spPr>
        <p:txBody>
          <a:bodyPr/>
          <a:lstStyle/>
          <a:p>
            <a:r>
              <a:rPr lang="es-ES" dirty="0"/>
              <a:t>Asociación</a:t>
            </a:r>
          </a:p>
        </p:txBody>
      </p:sp>
      <p:pic>
        <p:nvPicPr>
          <p:cNvPr id="15362" name="Picture 2" descr="https://holub.com/image/uml/associ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181" y="3077205"/>
            <a:ext cx="4583638" cy="7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090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927842" y="1861351"/>
            <a:ext cx="6931367" cy="475529"/>
          </a:xfrm>
        </p:spPr>
        <p:txBody>
          <a:bodyPr>
            <a:noAutofit/>
          </a:bodyPr>
          <a:lstStyle/>
          <a:p>
            <a:pPr marL="342900" indent="-342900">
              <a:buFont typeface="Arial" panose="020B0604020202020204" pitchFamily="34" charset="0"/>
              <a:buChar char="•"/>
            </a:pPr>
            <a:r>
              <a:rPr lang="es-ES" sz="1800" b="0" dirty="0">
                <a:latin typeface="+mn-lt"/>
              </a:rPr>
              <a:t>Muchas clases pueden estar asociadas a una misma clase </a:t>
            </a:r>
          </a:p>
        </p:txBody>
      </p:sp>
      <p:sp>
        <p:nvSpPr>
          <p:cNvPr id="2" name="Título 1"/>
          <p:cNvSpPr>
            <a:spLocks noGrp="1"/>
          </p:cNvSpPr>
          <p:nvPr>
            <p:ph type="title" idx="4294967295"/>
          </p:nvPr>
        </p:nvSpPr>
        <p:spPr>
          <a:xfrm>
            <a:off x="579820" y="479502"/>
            <a:ext cx="8001000" cy="554038"/>
          </a:xfrm>
        </p:spPr>
        <p:txBody>
          <a:bodyPr/>
          <a:lstStyle/>
          <a:p>
            <a:r>
              <a:rPr lang="es-ES" dirty="0"/>
              <a:t>Asociación múltiple</a:t>
            </a:r>
          </a:p>
        </p:txBody>
      </p:sp>
      <p:pic>
        <p:nvPicPr>
          <p:cNvPr id="4" name="Imagen 3"/>
          <p:cNvPicPr>
            <a:picLocks noChangeAspect="1"/>
          </p:cNvPicPr>
          <p:nvPr/>
        </p:nvPicPr>
        <p:blipFill>
          <a:blip r:embed="rId3"/>
          <a:stretch>
            <a:fillRect/>
          </a:stretch>
        </p:blipFill>
        <p:spPr>
          <a:xfrm>
            <a:off x="1804425" y="2533991"/>
            <a:ext cx="5551790" cy="3456775"/>
          </a:xfrm>
          <a:prstGeom prst="rect">
            <a:avLst/>
          </a:prstGeom>
        </p:spPr>
      </p:pic>
    </p:spTree>
    <p:extLst>
      <p:ext uri="{BB962C8B-B14F-4D97-AF65-F5344CB8AC3E}">
        <p14:creationId xmlns:p14="http://schemas.microsoft.com/office/powerpoint/2010/main" val="2884228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00788" y="1996405"/>
            <a:ext cx="7799201" cy="862542"/>
          </a:xfrm>
        </p:spPr>
        <p:txBody>
          <a:bodyPr>
            <a:normAutofit/>
          </a:bodyPr>
          <a:lstStyle/>
          <a:p>
            <a:pPr marL="342900" indent="-342900">
              <a:buFont typeface="Arial" panose="020B0604020202020204" pitchFamily="34" charset="0"/>
              <a:buChar char="•"/>
            </a:pPr>
            <a:r>
              <a:rPr lang="es-ES" sz="1600" b="0" dirty="0">
                <a:latin typeface="+mn-lt"/>
              </a:rPr>
              <a:t>Para una misma clase puede existir una asociación recursiva</a:t>
            </a:r>
          </a:p>
        </p:txBody>
      </p:sp>
      <p:sp>
        <p:nvSpPr>
          <p:cNvPr id="2" name="Título 1"/>
          <p:cNvSpPr>
            <a:spLocks noGrp="1"/>
          </p:cNvSpPr>
          <p:nvPr>
            <p:ph type="title" idx="4294967295"/>
          </p:nvPr>
        </p:nvSpPr>
        <p:spPr>
          <a:xfrm>
            <a:off x="800788" y="468351"/>
            <a:ext cx="8001000" cy="554038"/>
          </a:xfrm>
        </p:spPr>
        <p:txBody>
          <a:bodyPr/>
          <a:lstStyle/>
          <a:p>
            <a:r>
              <a:rPr lang="es-ES" dirty="0"/>
              <a:t>Asociación recursiva</a:t>
            </a:r>
          </a:p>
        </p:txBody>
      </p:sp>
      <p:pic>
        <p:nvPicPr>
          <p:cNvPr id="5" name="Imagen 4"/>
          <p:cNvPicPr>
            <a:picLocks noChangeAspect="1"/>
          </p:cNvPicPr>
          <p:nvPr/>
        </p:nvPicPr>
        <p:blipFill>
          <a:blip r:embed="rId3"/>
          <a:stretch>
            <a:fillRect/>
          </a:stretch>
        </p:blipFill>
        <p:spPr>
          <a:xfrm>
            <a:off x="3100728" y="2595756"/>
            <a:ext cx="2942544" cy="1666489"/>
          </a:xfrm>
          <a:prstGeom prst="rect">
            <a:avLst/>
          </a:prstGeom>
        </p:spPr>
      </p:pic>
    </p:spTree>
    <p:extLst>
      <p:ext uri="{BB962C8B-B14F-4D97-AF65-F5344CB8AC3E}">
        <p14:creationId xmlns:p14="http://schemas.microsoft.com/office/powerpoint/2010/main" val="2915716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696833" y="1693922"/>
            <a:ext cx="7627232" cy="2886211"/>
          </a:xfrm>
        </p:spPr>
        <p:txBody>
          <a:bodyPr>
            <a:normAutofit/>
          </a:bodyPr>
          <a:lstStyle/>
          <a:p>
            <a:pPr marL="342900" indent="-342900">
              <a:buFont typeface="Arial" panose="020B0604020202020204" pitchFamily="34" charset="0"/>
              <a:buChar char="•"/>
            </a:pPr>
            <a:r>
              <a:rPr lang="es-ES" sz="1800" b="0" dirty="0">
                <a:latin typeface="+mn-lt"/>
              </a:rPr>
              <a:t>Cuando una clase es parte o componente de otra clase se le denomina Agregación. </a:t>
            </a:r>
          </a:p>
          <a:p>
            <a:endParaRPr lang="es-ES" sz="1800" b="0" dirty="0">
              <a:latin typeface="+mn-lt"/>
            </a:endParaRPr>
          </a:p>
          <a:p>
            <a:endParaRPr lang="es-ES" sz="1800" b="0" dirty="0">
              <a:latin typeface="+mn-lt"/>
            </a:endParaRPr>
          </a:p>
          <a:p>
            <a:endParaRPr lang="es-ES" sz="1800" b="0" dirty="0">
              <a:latin typeface="+mn-lt"/>
            </a:endParaRPr>
          </a:p>
          <a:p>
            <a:pPr marL="342900" indent="-342900">
              <a:buFont typeface="Arial" panose="020B0604020202020204" pitchFamily="34" charset="0"/>
              <a:buChar char="•"/>
            </a:pPr>
            <a:r>
              <a:rPr lang="es-ES" sz="1800" b="0" dirty="0">
                <a:latin typeface="+mn-lt"/>
              </a:rPr>
              <a:t>La clase Perro forma parte de la clase Mamíferos, pero no la componen su totalidad</a:t>
            </a:r>
          </a:p>
        </p:txBody>
      </p:sp>
      <p:sp>
        <p:nvSpPr>
          <p:cNvPr id="2" name="Título 1"/>
          <p:cNvSpPr>
            <a:spLocks noGrp="1"/>
          </p:cNvSpPr>
          <p:nvPr>
            <p:ph type="title" idx="4294967295"/>
          </p:nvPr>
        </p:nvSpPr>
        <p:spPr>
          <a:xfrm>
            <a:off x="696833" y="586240"/>
            <a:ext cx="8001000" cy="554038"/>
          </a:xfrm>
        </p:spPr>
        <p:txBody>
          <a:bodyPr/>
          <a:lstStyle/>
          <a:p>
            <a:r>
              <a:rPr lang="es-ES" dirty="0"/>
              <a:t>Agregación</a:t>
            </a:r>
          </a:p>
        </p:txBody>
      </p:sp>
      <p:pic>
        <p:nvPicPr>
          <p:cNvPr id="17410" name="Picture 2" descr="https://holub.com/image/uml/aggreg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423" y="2645493"/>
            <a:ext cx="3420052" cy="42942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a:stretch>
            <a:fillRect/>
          </a:stretch>
        </p:blipFill>
        <p:spPr>
          <a:xfrm>
            <a:off x="2001193" y="4580133"/>
            <a:ext cx="5018513" cy="990371"/>
          </a:xfrm>
          <a:prstGeom prst="rect">
            <a:avLst/>
          </a:prstGeom>
        </p:spPr>
      </p:pic>
    </p:spTree>
    <p:extLst>
      <p:ext uri="{BB962C8B-B14F-4D97-AF65-F5344CB8AC3E}">
        <p14:creationId xmlns:p14="http://schemas.microsoft.com/office/powerpoint/2010/main" val="2307407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2"/>
          <p:cNvSpPr>
            <a:spLocks noGrp="1"/>
          </p:cNvSpPr>
          <p:nvPr>
            <p:ph type="body" sz="quarter" idx="15"/>
          </p:nvPr>
        </p:nvSpPr>
        <p:spPr>
          <a:xfrm>
            <a:off x="747500" y="1619937"/>
            <a:ext cx="7301757" cy="475529"/>
          </a:xfrm>
        </p:spPr>
        <p:txBody>
          <a:bodyPr>
            <a:noAutofit/>
          </a:bodyPr>
          <a:lstStyle/>
          <a:p>
            <a:pPr marL="342900" indent="-342900">
              <a:buFont typeface="Arial" panose="020B0604020202020204" pitchFamily="34" charset="0"/>
              <a:buChar char="•"/>
            </a:pPr>
            <a:r>
              <a:rPr lang="es-ES" sz="1800" b="0" dirty="0">
                <a:latin typeface="+mn-lt"/>
              </a:rPr>
              <a:t>En la composición las partes incluyen el todo</a:t>
            </a:r>
          </a:p>
          <a:p>
            <a:endParaRPr lang="es-ES" sz="1800" b="0" dirty="0">
              <a:latin typeface="+mn-lt"/>
            </a:endParaRPr>
          </a:p>
          <a:p>
            <a:endParaRPr lang="es-ES" sz="1800" b="0" dirty="0">
              <a:latin typeface="+mn-lt"/>
            </a:endParaRPr>
          </a:p>
          <a:p>
            <a:endParaRPr lang="es-ES" sz="1800" b="0" dirty="0">
              <a:latin typeface="+mn-lt"/>
            </a:endParaRPr>
          </a:p>
          <a:p>
            <a:endParaRPr lang="es-ES" sz="1800" b="0" dirty="0">
              <a:latin typeface="+mn-lt"/>
            </a:endParaRPr>
          </a:p>
          <a:p>
            <a:pPr marL="342900" indent="-342900">
              <a:buFont typeface="Arial" panose="020B0604020202020204" pitchFamily="34" charset="0"/>
              <a:buChar char="•"/>
            </a:pPr>
            <a:r>
              <a:rPr lang="es-ES" sz="1800" b="0" dirty="0">
                <a:latin typeface="+mn-lt"/>
              </a:rPr>
              <a:t>La Clase Partes compone la clase Motor en su totalidad (no existen otras clases que participen en la composición de la clase Motor)</a:t>
            </a:r>
          </a:p>
        </p:txBody>
      </p:sp>
      <p:sp>
        <p:nvSpPr>
          <p:cNvPr id="2" name="Título 1"/>
          <p:cNvSpPr>
            <a:spLocks noGrp="1"/>
          </p:cNvSpPr>
          <p:nvPr>
            <p:ph type="title" idx="4294967295"/>
          </p:nvPr>
        </p:nvSpPr>
        <p:spPr>
          <a:xfrm>
            <a:off x="747500" y="396802"/>
            <a:ext cx="8001000" cy="554037"/>
          </a:xfrm>
        </p:spPr>
        <p:txBody>
          <a:bodyPr/>
          <a:lstStyle/>
          <a:p>
            <a:r>
              <a:rPr lang="es-ES" dirty="0"/>
              <a:t>Agregación por composición</a:t>
            </a:r>
          </a:p>
        </p:txBody>
      </p:sp>
      <p:pic>
        <p:nvPicPr>
          <p:cNvPr id="16386" name="Picture 2" descr="https://holub.com/image/uml/composi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536" y="2402365"/>
            <a:ext cx="3778927" cy="47236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a:stretch>
            <a:fillRect/>
          </a:stretch>
        </p:blipFill>
        <p:spPr>
          <a:xfrm>
            <a:off x="2077028" y="4766965"/>
            <a:ext cx="4989945" cy="914188"/>
          </a:xfrm>
          <a:prstGeom prst="rect">
            <a:avLst/>
          </a:prstGeom>
        </p:spPr>
      </p:pic>
    </p:spTree>
    <p:extLst>
      <p:ext uri="{BB962C8B-B14F-4D97-AF65-F5344CB8AC3E}">
        <p14:creationId xmlns:p14="http://schemas.microsoft.com/office/powerpoint/2010/main" val="2660776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702613" y="1402933"/>
            <a:ext cx="7718446" cy="2492745"/>
          </a:xfrm>
        </p:spPr>
        <p:txBody>
          <a:bodyPr>
            <a:normAutofit/>
          </a:bodyPr>
          <a:lstStyle/>
          <a:p>
            <a:pPr marL="342900" indent="-342900">
              <a:buFont typeface="Arial" panose="020B0604020202020204" pitchFamily="34" charset="0"/>
              <a:buChar char="•"/>
            </a:pPr>
            <a:r>
              <a:rPr lang="es-ES" sz="1800" b="0" dirty="0">
                <a:latin typeface="+mn-lt"/>
              </a:rPr>
              <a:t>Como</a:t>
            </a:r>
            <a:r>
              <a:rPr lang="es-ES" sz="900" dirty="0">
                <a:latin typeface="+mn-lt"/>
              </a:rPr>
              <a:t> </a:t>
            </a:r>
            <a:r>
              <a:rPr lang="es-ES" sz="1800" b="0" dirty="0">
                <a:latin typeface="+mn-lt"/>
              </a:rPr>
              <a:t>hemos visto anteriormente entre dos clases puede existir una relación de Herencia o, en la terminología de UML, de Generalización. </a:t>
            </a:r>
          </a:p>
          <a:p>
            <a:pPr marL="342900" indent="-342900">
              <a:buFont typeface="Arial" panose="020B0604020202020204" pitchFamily="34" charset="0"/>
              <a:buChar char="•"/>
            </a:pPr>
            <a:r>
              <a:rPr lang="es-ES" sz="1800" b="0" dirty="0">
                <a:latin typeface="+mn-lt"/>
              </a:rPr>
              <a:t>        Identifica la implementación de herencia</a:t>
            </a:r>
          </a:p>
          <a:p>
            <a:pPr>
              <a:buNone/>
            </a:pPr>
            <a:endParaRPr lang="es-ES" sz="900" dirty="0">
              <a:latin typeface="+mn-lt"/>
            </a:endParaRPr>
          </a:p>
        </p:txBody>
      </p:sp>
      <p:sp>
        <p:nvSpPr>
          <p:cNvPr id="2" name="Título 1"/>
          <p:cNvSpPr>
            <a:spLocks noGrp="1"/>
          </p:cNvSpPr>
          <p:nvPr>
            <p:ph type="title" idx="4294967295"/>
          </p:nvPr>
        </p:nvSpPr>
        <p:spPr>
          <a:xfrm>
            <a:off x="557452" y="365950"/>
            <a:ext cx="8001000" cy="554038"/>
          </a:xfrm>
        </p:spPr>
        <p:txBody>
          <a:bodyPr/>
          <a:lstStyle/>
          <a:p>
            <a:r>
              <a:rPr lang="es-ES" dirty="0"/>
              <a:t>Generalización</a:t>
            </a:r>
          </a:p>
        </p:txBody>
      </p:sp>
      <p:pic>
        <p:nvPicPr>
          <p:cNvPr id="18434" name="Picture 2" descr="https://holub.com/image/uml/exten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5" y="2863674"/>
            <a:ext cx="2622552" cy="243851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s://holub.com/image/uml/mi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542" y="2560264"/>
            <a:ext cx="2085772" cy="1165578"/>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https://holub.com/image/uml/mi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016" y="2560264"/>
            <a:ext cx="2085772" cy="1165578"/>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https://holub.com/image/uml/mi2.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3876" y="4082931"/>
            <a:ext cx="2085772" cy="1165578"/>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https://holub.com/image/uml/mi3.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513" y="4005093"/>
            <a:ext cx="2085772" cy="116557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p:cNvCxnSpPr/>
          <p:nvPr/>
        </p:nvCxnSpPr>
        <p:spPr>
          <a:xfrm>
            <a:off x="6003535" y="2499819"/>
            <a:ext cx="0" cy="3010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3527558" y="3895678"/>
            <a:ext cx="5183376" cy="0"/>
          </a:xfrm>
          <a:prstGeom prst="line">
            <a:avLst/>
          </a:prstGeom>
        </p:spPr>
        <p:style>
          <a:lnRef idx="1">
            <a:schemeClr val="accent1"/>
          </a:lnRef>
          <a:fillRef idx="0">
            <a:schemeClr val="accent1"/>
          </a:fillRef>
          <a:effectRef idx="0">
            <a:schemeClr val="accent1"/>
          </a:effectRef>
          <a:fontRef idx="minor">
            <a:schemeClr val="tx1"/>
          </a:fontRef>
        </p:style>
      </p:cxnSp>
      <p:pic>
        <p:nvPicPr>
          <p:cNvPr id="18448" name="Picture 16" descr="https://holub.com/image/uml/arrow_hollow.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904" y="2114459"/>
            <a:ext cx="573589" cy="16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2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25267" y="1329543"/>
            <a:ext cx="7439057" cy="1577275"/>
          </a:xfrm>
        </p:spPr>
        <p:txBody>
          <a:bodyPr>
            <a:noAutofit/>
          </a:bodyPr>
          <a:lstStyle/>
          <a:p>
            <a:r>
              <a:rPr lang="es-ES" sz="1800" b="0" dirty="0">
                <a:latin typeface="+mn-lt"/>
              </a:rPr>
              <a:t>Existen clases que, aun siendo totalmente diferentes, tienen en común una serie de métodos, a estas se les denomina Interfaces.</a:t>
            </a:r>
          </a:p>
          <a:p>
            <a:endParaRPr lang="es-ES" sz="1800" b="0" dirty="0">
              <a:latin typeface="+mn-lt"/>
            </a:endParaRPr>
          </a:p>
          <a:p>
            <a:r>
              <a:rPr lang="es-ES" sz="1800" b="0" dirty="0">
                <a:latin typeface="+mn-lt"/>
              </a:rPr>
              <a:t>Una vez definida, una interfaz puede ser reutilizada en diversos sistemas o módulos por lo que puede desarrollarse por separado y tratarse como una clase que sólo contiene métodos.</a:t>
            </a:r>
          </a:p>
          <a:p>
            <a:endParaRPr lang="es-ES" sz="1800" b="0" dirty="0">
              <a:latin typeface="+mn-lt"/>
            </a:endParaRPr>
          </a:p>
          <a:p>
            <a:r>
              <a:rPr lang="es-ES" sz="1800" b="0" dirty="0">
                <a:latin typeface="+mn-lt"/>
              </a:rPr>
              <a:t>La relación que vincula una clase con una interfaz se denomina Realización</a:t>
            </a:r>
          </a:p>
        </p:txBody>
      </p:sp>
      <p:sp>
        <p:nvSpPr>
          <p:cNvPr id="2" name="Título 1"/>
          <p:cNvSpPr>
            <a:spLocks noGrp="1"/>
          </p:cNvSpPr>
          <p:nvPr>
            <p:ph type="title" idx="4294967295"/>
          </p:nvPr>
        </p:nvSpPr>
        <p:spPr>
          <a:xfrm>
            <a:off x="656863" y="428264"/>
            <a:ext cx="8001000" cy="554038"/>
          </a:xfrm>
        </p:spPr>
        <p:txBody>
          <a:bodyPr/>
          <a:lstStyle/>
          <a:p>
            <a:r>
              <a:rPr lang="es-ES" dirty="0"/>
              <a:t>Interfaces</a:t>
            </a:r>
          </a:p>
        </p:txBody>
      </p:sp>
      <p:pic>
        <p:nvPicPr>
          <p:cNvPr id="4" name="Imagen 3"/>
          <p:cNvPicPr>
            <a:picLocks noChangeAspect="1"/>
          </p:cNvPicPr>
          <p:nvPr/>
        </p:nvPicPr>
        <p:blipFill>
          <a:blip r:embed="rId3"/>
          <a:stretch>
            <a:fillRect/>
          </a:stretch>
        </p:blipFill>
        <p:spPr>
          <a:xfrm>
            <a:off x="2479726" y="3895688"/>
            <a:ext cx="3923392" cy="2333085"/>
          </a:xfrm>
          <a:prstGeom prst="rect">
            <a:avLst/>
          </a:prstGeom>
        </p:spPr>
      </p:pic>
    </p:spTree>
    <p:extLst>
      <p:ext uri="{BB962C8B-B14F-4D97-AF65-F5344CB8AC3E}">
        <p14:creationId xmlns:p14="http://schemas.microsoft.com/office/powerpoint/2010/main" val="193437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5"/>
          </p:nvPr>
        </p:nvSpPr>
        <p:spPr/>
        <p:txBody>
          <a:bodyPr/>
          <a:lstStyle/>
          <a:p>
            <a:endParaRPr lang="es-MX"/>
          </a:p>
        </p:txBody>
      </p:sp>
      <p:sp>
        <p:nvSpPr>
          <p:cNvPr id="2" name="Título 1"/>
          <p:cNvSpPr>
            <a:spLocks noGrp="1"/>
          </p:cNvSpPr>
          <p:nvPr>
            <p:ph type="title" idx="4294967295"/>
          </p:nvPr>
        </p:nvSpPr>
        <p:spPr>
          <a:xfrm>
            <a:off x="571500" y="335062"/>
            <a:ext cx="8001000" cy="554038"/>
          </a:xfrm>
        </p:spPr>
        <p:txBody>
          <a:bodyPr/>
          <a:lstStyle/>
          <a:p>
            <a:r>
              <a:rPr lang="es-ES" dirty="0"/>
              <a:t>Ejemplo sistema completo</a:t>
            </a:r>
          </a:p>
        </p:txBody>
      </p:sp>
      <p:pic>
        <p:nvPicPr>
          <p:cNvPr id="3" name="Imagen 2"/>
          <p:cNvPicPr>
            <a:picLocks noChangeAspect="1"/>
          </p:cNvPicPr>
          <p:nvPr/>
        </p:nvPicPr>
        <p:blipFill>
          <a:blip r:embed="rId3"/>
          <a:stretch>
            <a:fillRect/>
          </a:stretch>
        </p:blipFill>
        <p:spPr>
          <a:xfrm>
            <a:off x="110570" y="1529203"/>
            <a:ext cx="8922860" cy="3799595"/>
          </a:xfrm>
          <a:prstGeom prst="rect">
            <a:avLst/>
          </a:prstGeom>
        </p:spPr>
      </p:pic>
    </p:spTree>
    <p:extLst>
      <p:ext uri="{BB962C8B-B14F-4D97-AF65-F5344CB8AC3E}">
        <p14:creationId xmlns:p14="http://schemas.microsoft.com/office/powerpoint/2010/main" val="1403470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537773" y="342119"/>
            <a:ext cx="8001000" cy="553990"/>
          </a:xfrm>
        </p:spPr>
        <p:txBody>
          <a:bodyPr/>
          <a:lstStyle/>
          <a:p>
            <a:pPr algn="l"/>
            <a:r>
              <a:rPr lang="es-MX" dirty="0"/>
              <a:t>Reflexión</a:t>
            </a:r>
          </a:p>
        </p:txBody>
      </p:sp>
      <p:sp>
        <p:nvSpPr>
          <p:cNvPr id="7" name="TextBox 6">
            <a:extLst>
              <a:ext uri="{FF2B5EF4-FFF2-40B4-BE49-F238E27FC236}">
                <a16:creationId xmlns:a16="http://schemas.microsoft.com/office/drawing/2014/main" id="{A568591C-9960-4F46-9ABA-3AA2C74D1201}"/>
              </a:ext>
            </a:extLst>
          </p:cNvPr>
          <p:cNvSpPr txBox="1"/>
          <p:nvPr/>
        </p:nvSpPr>
        <p:spPr>
          <a:xfrm>
            <a:off x="537773" y="1176051"/>
            <a:ext cx="8068453" cy="230832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¿Qué diferencias más importantes encuentras en el diseño de un programa con enfoque OO y uno estructurado?</a:t>
            </a:r>
          </a:p>
          <a:p>
            <a:pPr marL="285750" indent="-285750">
              <a:buFont typeface="Arial" panose="020B0604020202020204" pitchFamily="34" charset="0"/>
              <a:buChar char="•"/>
            </a:pPr>
            <a:r>
              <a:rPr lang="es-MX" sz="2400" dirty="0"/>
              <a:t>¿Te parece que un diseño utilizando diagramas de clase es más sencillo de entender que un algoritmo complejo?</a:t>
            </a:r>
          </a:p>
        </p:txBody>
      </p:sp>
    </p:spTree>
    <p:extLst>
      <p:ext uri="{BB962C8B-B14F-4D97-AF65-F5344CB8AC3E}">
        <p14:creationId xmlns:p14="http://schemas.microsoft.com/office/powerpoint/2010/main" val="165143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El paradigma Orientado a Objetos (2 horas)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2</a:t>
            </a:r>
          </a:p>
        </p:txBody>
      </p:sp>
    </p:spTree>
    <p:extLst>
      <p:ext uri="{BB962C8B-B14F-4D97-AF65-F5344CB8AC3E}">
        <p14:creationId xmlns:p14="http://schemas.microsoft.com/office/powerpoint/2010/main" val="2058631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Análisis Orientado a Objetos (2 horas)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6</a:t>
            </a:r>
          </a:p>
        </p:txBody>
      </p:sp>
    </p:spTree>
    <p:extLst>
      <p:ext uri="{BB962C8B-B14F-4D97-AF65-F5344CB8AC3E}">
        <p14:creationId xmlns:p14="http://schemas.microsoft.com/office/powerpoint/2010/main" val="3310170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46819" y="1709935"/>
            <a:ext cx="7371205" cy="4239451"/>
          </a:xfrm>
        </p:spPr>
        <p:txBody>
          <a:bodyPr>
            <a:normAutofit/>
          </a:bodyPr>
          <a:lstStyle/>
          <a:p>
            <a:r>
              <a:rPr lang="es-ES" sz="1800" b="0" dirty="0">
                <a:latin typeface="+mn-lt"/>
              </a:rPr>
              <a:t>Analizar los documentos de análisis.</a:t>
            </a:r>
          </a:p>
          <a:p>
            <a:endParaRPr lang="es-ES" sz="1800" b="0" dirty="0">
              <a:latin typeface="+mn-lt"/>
            </a:endParaRPr>
          </a:p>
          <a:p>
            <a:r>
              <a:rPr lang="es-ES" sz="1800" b="0" dirty="0">
                <a:latin typeface="+mn-lt"/>
              </a:rPr>
              <a:t>Aislar los sustantivos:</a:t>
            </a:r>
          </a:p>
          <a:p>
            <a:endParaRPr lang="es-ES" sz="1800" b="0" dirty="0">
              <a:latin typeface="+mn-lt"/>
            </a:endParaRPr>
          </a:p>
          <a:p>
            <a:pPr lvl="1"/>
            <a:r>
              <a:rPr lang="es-ES" sz="1800" dirty="0"/>
              <a:t>Entidades externas: producen o consumen información que usa el sistema.</a:t>
            </a:r>
          </a:p>
          <a:p>
            <a:pPr lvl="1"/>
            <a:endParaRPr lang="es-ES" sz="1800" dirty="0"/>
          </a:p>
          <a:p>
            <a:pPr lvl="1"/>
            <a:r>
              <a:rPr lang="es-ES" sz="1800" dirty="0"/>
              <a:t>Cosas: información que necesita el sistema.</a:t>
            </a:r>
          </a:p>
          <a:p>
            <a:pPr lvl="1"/>
            <a:endParaRPr lang="es-ES" sz="1800" dirty="0"/>
          </a:p>
          <a:p>
            <a:pPr lvl="1"/>
            <a:r>
              <a:rPr lang="es-ES" sz="1800" dirty="0"/>
              <a:t>Unidades organizacionales.</a:t>
            </a:r>
          </a:p>
          <a:p>
            <a:pPr lvl="1"/>
            <a:endParaRPr lang="es-ES" sz="1800" dirty="0"/>
          </a:p>
          <a:p>
            <a:pPr lvl="1"/>
            <a:r>
              <a:rPr lang="es-ES" sz="1800" dirty="0"/>
              <a:t>Sitios que establecen el contexto y la función global del sistema.</a:t>
            </a:r>
          </a:p>
          <a:p>
            <a:pPr lvl="1"/>
            <a:endParaRPr lang="es-ES" sz="1800" dirty="0"/>
          </a:p>
          <a:p>
            <a:pPr lvl="1"/>
            <a:r>
              <a:rPr lang="es-ES" sz="1800" dirty="0"/>
              <a:t>Estructuras que definen una clase de objetos o clases relacionadas.</a:t>
            </a:r>
          </a:p>
        </p:txBody>
      </p:sp>
      <p:sp>
        <p:nvSpPr>
          <p:cNvPr id="2" name="Título 1"/>
          <p:cNvSpPr>
            <a:spLocks noGrp="1"/>
          </p:cNvSpPr>
          <p:nvPr>
            <p:ph type="title" idx="4294967295"/>
          </p:nvPr>
        </p:nvSpPr>
        <p:spPr>
          <a:xfrm>
            <a:off x="1143000" y="914400"/>
            <a:ext cx="8001000" cy="554038"/>
          </a:xfrm>
        </p:spPr>
        <p:txBody>
          <a:bodyPr/>
          <a:lstStyle/>
          <a:p>
            <a:r>
              <a:rPr lang="es-ES" dirty="0"/>
              <a:t>Procedimiento</a:t>
            </a:r>
          </a:p>
        </p:txBody>
      </p:sp>
    </p:spTree>
    <p:extLst>
      <p:ext uri="{BB962C8B-B14F-4D97-AF65-F5344CB8AC3E}">
        <p14:creationId xmlns:p14="http://schemas.microsoft.com/office/powerpoint/2010/main" val="684536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46819" y="1709935"/>
            <a:ext cx="7371205" cy="4239451"/>
          </a:xfrm>
        </p:spPr>
        <p:txBody>
          <a:bodyPr>
            <a:normAutofit/>
          </a:bodyPr>
          <a:lstStyle/>
          <a:p>
            <a:r>
              <a:rPr lang="es-ES" sz="1800" b="0" dirty="0">
                <a:latin typeface="+mn-lt"/>
              </a:rPr>
              <a:t>Analizar los documentos de análisis.</a:t>
            </a:r>
          </a:p>
          <a:p>
            <a:endParaRPr lang="es-ES" sz="1800" b="0" dirty="0">
              <a:latin typeface="+mn-lt"/>
            </a:endParaRPr>
          </a:p>
          <a:p>
            <a:r>
              <a:rPr lang="es-ES" sz="1800" b="0" dirty="0">
                <a:latin typeface="+mn-lt"/>
              </a:rPr>
              <a:t>Ubicar características de los sustantivos:</a:t>
            </a:r>
          </a:p>
          <a:p>
            <a:endParaRPr lang="es-ES" sz="1800" b="0" dirty="0">
              <a:latin typeface="+mn-lt"/>
            </a:endParaRPr>
          </a:p>
          <a:p>
            <a:pPr lvl="1"/>
            <a:r>
              <a:rPr lang="es-ES" sz="1800" dirty="0"/>
              <a:t>¿Qué los describe?</a:t>
            </a:r>
          </a:p>
          <a:p>
            <a:pPr lvl="1"/>
            <a:endParaRPr lang="es-ES" sz="1800" dirty="0"/>
          </a:p>
          <a:p>
            <a:pPr lvl="1"/>
            <a:r>
              <a:rPr lang="es-ES" sz="1800" dirty="0"/>
              <a:t>¿Qué elementos de los sustantivos forman parte del dominio del problema?</a:t>
            </a:r>
          </a:p>
        </p:txBody>
      </p:sp>
      <p:sp>
        <p:nvSpPr>
          <p:cNvPr id="2" name="Título 1"/>
          <p:cNvSpPr>
            <a:spLocks noGrp="1"/>
          </p:cNvSpPr>
          <p:nvPr>
            <p:ph type="title" idx="4294967295"/>
          </p:nvPr>
        </p:nvSpPr>
        <p:spPr>
          <a:xfrm>
            <a:off x="1143000" y="914400"/>
            <a:ext cx="8001000" cy="554038"/>
          </a:xfrm>
        </p:spPr>
        <p:txBody>
          <a:bodyPr/>
          <a:lstStyle/>
          <a:p>
            <a:r>
              <a:rPr lang="es-ES" dirty="0"/>
              <a:t>Procedimiento</a:t>
            </a:r>
          </a:p>
        </p:txBody>
      </p:sp>
    </p:spTree>
    <p:extLst>
      <p:ext uri="{BB962C8B-B14F-4D97-AF65-F5344CB8AC3E}">
        <p14:creationId xmlns:p14="http://schemas.microsoft.com/office/powerpoint/2010/main" val="3277007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846819" y="1709936"/>
            <a:ext cx="7371205" cy="4007958"/>
          </a:xfrm>
        </p:spPr>
        <p:txBody>
          <a:bodyPr>
            <a:normAutofit/>
          </a:bodyPr>
          <a:lstStyle/>
          <a:p>
            <a:r>
              <a:rPr lang="es-ES" sz="1800" b="0" dirty="0">
                <a:latin typeface="+mn-lt"/>
              </a:rPr>
              <a:t>Analizar los documentos de análisis.</a:t>
            </a:r>
          </a:p>
          <a:p>
            <a:endParaRPr lang="es-ES" sz="1800" b="0" dirty="0">
              <a:latin typeface="+mn-lt"/>
            </a:endParaRPr>
          </a:p>
          <a:p>
            <a:r>
              <a:rPr lang="es-ES" sz="1800" b="0" dirty="0">
                <a:latin typeface="+mn-lt"/>
              </a:rPr>
              <a:t>Localizar los verbos:</a:t>
            </a:r>
          </a:p>
          <a:p>
            <a:endParaRPr lang="es-ES" sz="1800" b="0" dirty="0">
              <a:latin typeface="+mn-lt"/>
            </a:endParaRPr>
          </a:p>
          <a:p>
            <a:pPr lvl="1"/>
            <a:r>
              <a:rPr lang="es-ES" sz="1800" dirty="0"/>
              <a:t>Revisar las “acciones” asociadas a cada sustantivo.</a:t>
            </a:r>
          </a:p>
          <a:p>
            <a:pPr lvl="1"/>
            <a:endParaRPr lang="es-ES" sz="1800" dirty="0"/>
          </a:p>
          <a:p>
            <a:pPr lvl="1"/>
            <a:r>
              <a:rPr lang="es-ES" sz="1800" dirty="0"/>
              <a:t>Sucesos o eventos que ocurren durante la operación del sistema.</a:t>
            </a:r>
          </a:p>
          <a:p>
            <a:pPr lvl="1"/>
            <a:endParaRPr lang="es-ES" sz="1800" dirty="0"/>
          </a:p>
        </p:txBody>
      </p:sp>
      <p:sp>
        <p:nvSpPr>
          <p:cNvPr id="2" name="Título 1"/>
          <p:cNvSpPr>
            <a:spLocks noGrp="1"/>
          </p:cNvSpPr>
          <p:nvPr>
            <p:ph type="title" idx="4294967295"/>
          </p:nvPr>
        </p:nvSpPr>
        <p:spPr>
          <a:xfrm>
            <a:off x="1143000" y="914400"/>
            <a:ext cx="8001000" cy="554038"/>
          </a:xfrm>
        </p:spPr>
        <p:txBody>
          <a:bodyPr/>
          <a:lstStyle/>
          <a:p>
            <a:r>
              <a:rPr lang="es-ES" dirty="0"/>
              <a:t>Procedimiento</a:t>
            </a:r>
          </a:p>
        </p:txBody>
      </p:sp>
    </p:spTree>
    <p:extLst>
      <p:ext uri="{BB962C8B-B14F-4D97-AF65-F5344CB8AC3E}">
        <p14:creationId xmlns:p14="http://schemas.microsoft.com/office/powerpoint/2010/main" val="3993823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2" name="Título 1"/>
          <p:cNvSpPr>
            <a:spLocks noGrp="1"/>
          </p:cNvSpPr>
          <p:nvPr>
            <p:ph type="title" idx="4294967295"/>
          </p:nvPr>
        </p:nvSpPr>
        <p:spPr>
          <a:xfrm>
            <a:off x="675272" y="614460"/>
            <a:ext cx="8001000" cy="554038"/>
          </a:xfrm>
        </p:spPr>
        <p:txBody>
          <a:bodyPr/>
          <a:lstStyle/>
          <a:p>
            <a:r>
              <a:rPr lang="es-ES" dirty="0"/>
              <a:t>Diagrama de clases Conceptuales</a:t>
            </a:r>
          </a:p>
        </p:txBody>
      </p:sp>
      <p:pic>
        <p:nvPicPr>
          <p:cNvPr id="5" name="Imagen 4"/>
          <p:cNvPicPr>
            <a:picLocks noChangeAspect="1"/>
          </p:cNvPicPr>
          <p:nvPr/>
        </p:nvPicPr>
        <p:blipFill>
          <a:blip r:embed="rId3"/>
          <a:stretch>
            <a:fillRect/>
          </a:stretch>
        </p:blipFill>
        <p:spPr>
          <a:xfrm>
            <a:off x="675272" y="1333415"/>
            <a:ext cx="7793456" cy="5509890"/>
          </a:xfrm>
          <a:prstGeom prst="rect">
            <a:avLst/>
          </a:prstGeom>
        </p:spPr>
      </p:pic>
    </p:spTree>
    <p:extLst>
      <p:ext uri="{BB962C8B-B14F-4D97-AF65-F5344CB8AC3E}">
        <p14:creationId xmlns:p14="http://schemas.microsoft.com/office/powerpoint/2010/main" val="3194077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n-US" b="0" dirty="0"/>
              <a:t>☞</a:t>
            </a:r>
            <a:r>
              <a:rPr lang="es-MX" dirty="0"/>
              <a:t>Actividad – Diagrama de clases</a:t>
            </a:r>
          </a:p>
        </p:txBody>
      </p:sp>
      <p:sp>
        <p:nvSpPr>
          <p:cNvPr id="7" name="TextBox 6">
            <a:extLst>
              <a:ext uri="{FF2B5EF4-FFF2-40B4-BE49-F238E27FC236}">
                <a16:creationId xmlns:a16="http://schemas.microsoft.com/office/drawing/2014/main" id="{A568591C-9960-4F46-9ABA-3AA2C74D1201}"/>
              </a:ext>
            </a:extLst>
          </p:cNvPr>
          <p:cNvSpPr txBox="1"/>
          <p:nvPr/>
        </p:nvSpPr>
        <p:spPr>
          <a:xfrm>
            <a:off x="537773" y="1176051"/>
            <a:ext cx="8068453" cy="5262979"/>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q"/>
            </a:pPr>
            <a:r>
              <a:rPr lang="es-MX" sz="2400" dirty="0"/>
              <a:t>Meta: Construir un diagrama de clases de un problema planteado</a:t>
            </a:r>
          </a:p>
          <a:p>
            <a:pPr marL="342900" indent="-342900">
              <a:buFont typeface="Wingdings" panose="05000000000000000000" pitchFamily="2" charset="2"/>
              <a:buChar char="q"/>
            </a:pPr>
            <a:r>
              <a:rPr lang="es-MX" sz="2400" dirty="0"/>
              <a:t>Tiempo: 1 hora</a:t>
            </a:r>
          </a:p>
          <a:p>
            <a:pPr marL="342900" indent="-342900">
              <a:buFont typeface="Wingdings" panose="05000000000000000000" pitchFamily="2" charset="2"/>
              <a:buChar char="q"/>
            </a:pPr>
            <a:r>
              <a:rPr lang="es-MX" sz="2400" dirty="0"/>
              <a:t>Pasos</a:t>
            </a:r>
          </a:p>
          <a:p>
            <a:pPr marL="914352" lvl="1" indent="-457200">
              <a:buFont typeface="+mj-lt"/>
              <a:buAutoNum type="arabicPeriod"/>
            </a:pPr>
            <a:r>
              <a:rPr lang="es-MX" sz="2400" dirty="0"/>
              <a:t>Aislar los sustantivos del planteamiento subrayando con un color.</a:t>
            </a:r>
          </a:p>
          <a:p>
            <a:pPr marL="914352" lvl="1" indent="-457200">
              <a:buFont typeface="+mj-lt"/>
              <a:buAutoNum type="arabicPeriod"/>
            </a:pPr>
            <a:r>
              <a:rPr lang="es-MX" sz="2400" dirty="0"/>
              <a:t>Localizar los verbos, utilizando un color distinto</a:t>
            </a:r>
          </a:p>
          <a:p>
            <a:pPr marL="914352" lvl="1" indent="-457200">
              <a:buFont typeface="+mj-lt"/>
              <a:buAutoNum type="arabicPeriod"/>
            </a:pPr>
            <a:r>
              <a:rPr lang="es-MX" sz="2400" dirty="0"/>
              <a:t>Revisar características de los sustantivos </a:t>
            </a:r>
          </a:p>
          <a:p>
            <a:pPr marL="914352" lvl="1" indent="-457200">
              <a:buFont typeface="+mj-lt"/>
              <a:buAutoNum type="arabicPeriod"/>
            </a:pPr>
            <a:r>
              <a:rPr lang="es-MX" sz="2400" dirty="0"/>
              <a:t>Convertir este análisis en un diagrama de clases tomando como base el ejemplo anterior.</a:t>
            </a:r>
          </a:p>
          <a:p>
            <a:pPr lvl="1"/>
            <a:endParaRPr lang="es-MX" sz="2400" dirty="0"/>
          </a:p>
          <a:p>
            <a:pPr lvl="1"/>
            <a:endParaRPr lang="es-MX" sz="2400" dirty="0"/>
          </a:p>
          <a:p>
            <a:pPr marL="914352" lvl="1" indent="-457200">
              <a:buFont typeface="+mj-lt"/>
              <a:buAutoNum type="arabicPeriod"/>
            </a:pPr>
            <a:endParaRPr lang="es-MX" sz="2400" dirty="0"/>
          </a:p>
          <a:p>
            <a:pPr lvl="1"/>
            <a:endParaRPr lang="es-MX" sz="2400" dirty="0"/>
          </a:p>
        </p:txBody>
      </p:sp>
      <p:sp>
        <p:nvSpPr>
          <p:cNvPr id="4" name="TextBox 3">
            <a:extLst>
              <a:ext uri="{FF2B5EF4-FFF2-40B4-BE49-F238E27FC236}">
                <a16:creationId xmlns:a16="http://schemas.microsoft.com/office/drawing/2014/main" id="{C9D273C1-DD5D-461C-9649-E703ED672271}"/>
              </a:ext>
            </a:extLst>
          </p:cNvPr>
          <p:cNvSpPr txBox="1"/>
          <p:nvPr/>
        </p:nvSpPr>
        <p:spPr>
          <a:xfrm>
            <a:off x="537773" y="5053107"/>
            <a:ext cx="8068453" cy="1323439"/>
          </a:xfrm>
          <a:prstGeom prst="rect">
            <a:avLst/>
          </a:prstGeom>
          <a:noFill/>
          <a:ln>
            <a:solidFill>
              <a:schemeClr val="tx1"/>
            </a:solidFill>
          </a:ln>
        </p:spPr>
        <p:txBody>
          <a:bodyPr wrap="square" rtlCol="0">
            <a:spAutoFit/>
          </a:bodyPr>
          <a:lstStyle/>
          <a:p>
            <a:r>
              <a:rPr lang="es-MX" sz="2000" b="1" dirty="0"/>
              <a:t>Preguntas de reflexión</a:t>
            </a:r>
          </a:p>
          <a:p>
            <a:pPr marL="285750" indent="-285750">
              <a:buFont typeface="Arial" panose="020B0604020202020204" pitchFamily="34" charset="0"/>
              <a:buChar char="•"/>
            </a:pPr>
            <a:r>
              <a:rPr lang="es-MX" sz="2000" dirty="0"/>
              <a:t>¿Qué elementos del dominio del problema son importantes?</a:t>
            </a:r>
          </a:p>
          <a:p>
            <a:pPr marL="285750" indent="-285750">
              <a:buFont typeface="Arial" panose="020B0604020202020204" pitchFamily="34" charset="0"/>
              <a:buChar char="•"/>
            </a:pPr>
            <a:r>
              <a:rPr lang="es-MX" sz="2000" dirty="0"/>
              <a:t>¿Qué características tienen en común dichos elementos?</a:t>
            </a:r>
          </a:p>
          <a:p>
            <a:pPr marL="285750" indent="-285750">
              <a:buFont typeface="Arial" panose="020B0604020202020204" pitchFamily="34" charset="0"/>
              <a:buChar char="•"/>
            </a:pPr>
            <a:r>
              <a:rPr lang="es-MX" sz="2000" dirty="0"/>
              <a:t>¿Cómo se relacionan entre sí?</a:t>
            </a:r>
          </a:p>
        </p:txBody>
      </p:sp>
    </p:spTree>
    <p:extLst>
      <p:ext uri="{BB962C8B-B14F-4D97-AF65-F5344CB8AC3E}">
        <p14:creationId xmlns:p14="http://schemas.microsoft.com/office/powerpoint/2010/main" val="3229777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a:t>Reflexión</a:t>
            </a:r>
          </a:p>
        </p:txBody>
      </p:sp>
      <p:sp>
        <p:nvSpPr>
          <p:cNvPr id="7" name="TextBox 6">
            <a:extLst>
              <a:ext uri="{FF2B5EF4-FFF2-40B4-BE49-F238E27FC236}">
                <a16:creationId xmlns:a16="http://schemas.microsoft.com/office/drawing/2014/main" id="{A568591C-9960-4F46-9ABA-3AA2C74D1201}"/>
              </a:ext>
            </a:extLst>
          </p:cNvPr>
          <p:cNvSpPr txBox="1"/>
          <p:nvPr/>
        </p:nvSpPr>
        <p:spPr>
          <a:xfrm>
            <a:off x="537773" y="1176051"/>
            <a:ext cx="8068453"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¿Qué tan sencillo te pareció la construcción de tu diseño OO?</a:t>
            </a:r>
          </a:p>
          <a:p>
            <a:pPr marL="285750" indent="-285750">
              <a:buFont typeface="Arial" panose="020B0604020202020204" pitchFamily="34" charset="0"/>
              <a:buChar char="•"/>
            </a:pPr>
            <a:r>
              <a:rPr lang="es-MX" sz="2400" dirty="0"/>
              <a:t>¿Qué tanto se parece la construcción de estos diseño a la forma natural de resolver problemas del ser humano?</a:t>
            </a:r>
          </a:p>
        </p:txBody>
      </p:sp>
    </p:spTree>
    <p:extLst>
      <p:ext uri="{BB962C8B-B14F-4D97-AF65-F5344CB8AC3E}">
        <p14:creationId xmlns:p14="http://schemas.microsoft.com/office/powerpoint/2010/main" val="4011946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1015655"/>
          </a:xfrm>
        </p:spPr>
        <p:txBody>
          <a:bodyPr/>
          <a:lstStyle/>
          <a:p>
            <a:r>
              <a:rPr lang="es-MX" dirty="0"/>
              <a:t>Otros elementos de la notación UML (30 minutos)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7</a:t>
            </a:r>
          </a:p>
        </p:txBody>
      </p:sp>
    </p:spTree>
    <p:extLst>
      <p:ext uri="{BB962C8B-B14F-4D97-AF65-F5344CB8AC3E}">
        <p14:creationId xmlns:p14="http://schemas.microsoft.com/office/powerpoint/2010/main" val="1255418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2" name="Título 1"/>
          <p:cNvSpPr>
            <a:spLocks noGrp="1"/>
          </p:cNvSpPr>
          <p:nvPr>
            <p:ph type="title" idx="4294967295"/>
          </p:nvPr>
        </p:nvSpPr>
        <p:spPr>
          <a:xfrm>
            <a:off x="1143000" y="914400"/>
            <a:ext cx="8001000" cy="554038"/>
          </a:xfrm>
        </p:spPr>
        <p:txBody>
          <a:bodyPr/>
          <a:lstStyle/>
          <a:p>
            <a:r>
              <a:rPr lang="es-ES_tradnl" dirty="0"/>
              <a:t>Diagrama de Secuencia</a:t>
            </a:r>
            <a:endParaRPr lang="es-ES" dirty="0"/>
          </a:p>
        </p:txBody>
      </p:sp>
      <p:graphicFrame>
        <p:nvGraphicFramePr>
          <p:cNvPr id="5" name="Object 6"/>
          <p:cNvGraphicFramePr>
            <a:graphicFrameLocks noChangeAspect="1"/>
          </p:cNvGraphicFramePr>
          <p:nvPr/>
        </p:nvGraphicFramePr>
        <p:xfrm>
          <a:off x="447043" y="1696645"/>
          <a:ext cx="8380060" cy="3133000"/>
        </p:xfrm>
        <a:graphic>
          <a:graphicData uri="http://schemas.openxmlformats.org/presentationml/2006/ole">
            <mc:AlternateContent xmlns:mc="http://schemas.openxmlformats.org/markup-compatibility/2006">
              <mc:Choice xmlns:v="urn:schemas-microsoft-com:vml" Requires="v">
                <p:oleObj spid="_x0000_s329774" name="Imagen de mapa de bits" r:id="rId4" imgW="7973538" imgH="2980952" progId="Paint.Picture">
                  <p:embed/>
                </p:oleObj>
              </mc:Choice>
              <mc:Fallback>
                <p:oleObj name="Imagen de mapa de bits" r:id="rId4" imgW="7973538" imgH="2980952" progId="Paint.Picture">
                  <p:embed/>
                  <p:pic>
                    <p:nvPicPr>
                      <p:cNvPr id="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3" y="1696645"/>
                        <a:ext cx="8380060" cy="313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82783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p:txBody>
          <a:bodyPr/>
          <a:lstStyle/>
          <a:p>
            <a:endParaRPr lang="es-MX"/>
          </a:p>
        </p:txBody>
      </p:sp>
      <p:sp>
        <p:nvSpPr>
          <p:cNvPr id="2" name="Título 1"/>
          <p:cNvSpPr>
            <a:spLocks noGrp="1"/>
          </p:cNvSpPr>
          <p:nvPr>
            <p:ph type="title" idx="4294967295"/>
          </p:nvPr>
        </p:nvSpPr>
        <p:spPr>
          <a:xfrm>
            <a:off x="1143000" y="914400"/>
            <a:ext cx="8001000" cy="554038"/>
          </a:xfrm>
        </p:spPr>
        <p:txBody>
          <a:bodyPr/>
          <a:lstStyle/>
          <a:p>
            <a:r>
              <a:rPr lang="es-ES_tradnl" dirty="0"/>
              <a:t>Diagrama de Colaboración</a:t>
            </a:r>
            <a:endParaRPr lang="es-E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95" y="1367785"/>
            <a:ext cx="8249915" cy="472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0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351878" y="812930"/>
            <a:ext cx="8001000" cy="553990"/>
          </a:xfrm>
        </p:spPr>
        <p:txBody>
          <a:bodyPr/>
          <a:lstStyle/>
          <a:p>
            <a:pPr algn="l"/>
            <a:r>
              <a:rPr lang="es-MX" dirty="0"/>
              <a:t>POO: Programación Orientada a Objetos</a:t>
            </a:r>
          </a:p>
        </p:txBody>
      </p:sp>
      <p:sp>
        <p:nvSpPr>
          <p:cNvPr id="4" name="TextBox 3">
            <a:extLst>
              <a:ext uri="{FF2B5EF4-FFF2-40B4-BE49-F238E27FC236}">
                <a16:creationId xmlns:a16="http://schemas.microsoft.com/office/drawing/2014/main" id="{8548E1F2-F5A5-42DD-B23B-FE699635F2F4}"/>
              </a:ext>
            </a:extLst>
          </p:cNvPr>
          <p:cNvSpPr txBox="1"/>
          <p:nvPr/>
        </p:nvSpPr>
        <p:spPr>
          <a:xfrm>
            <a:off x="351878" y="1794736"/>
            <a:ext cx="2430302" cy="3785652"/>
          </a:xfrm>
          <a:prstGeom prst="rect">
            <a:avLst/>
          </a:prstGeom>
          <a:noFill/>
        </p:spPr>
        <p:txBody>
          <a:bodyPr wrap="square" rtlCol="0">
            <a:spAutoFit/>
          </a:bodyPr>
          <a:lstStyle/>
          <a:p>
            <a:pPr>
              <a:buSzPct val="115000"/>
            </a:pPr>
            <a:r>
              <a:rPr lang="es-MX" sz="2000" dirty="0"/>
              <a:t>La POO surgió de la necesidad de simular sistemas de forma sencilla.</a:t>
            </a:r>
          </a:p>
          <a:p>
            <a:pPr>
              <a:buSzPct val="115000"/>
            </a:pPr>
            <a:endParaRPr lang="es-MX" sz="2000" dirty="0"/>
          </a:p>
          <a:p>
            <a:pPr>
              <a:buSzPct val="115000"/>
            </a:pPr>
            <a:r>
              <a:rPr lang="es-MX" sz="2000" dirty="0"/>
              <a:t>La idea básica consiste en simular conceptos que son fundamentales en el pensamiento humano</a:t>
            </a:r>
          </a:p>
          <a:p>
            <a:pPr>
              <a:buSzPct val="115000"/>
              <a:buFontTx/>
              <a:buBlip>
                <a:blip r:embed="rId3"/>
              </a:buBlip>
            </a:pPr>
            <a:endParaRPr lang="es-MX" sz="2000" dirty="0"/>
          </a:p>
        </p:txBody>
      </p:sp>
      <p:sp>
        <p:nvSpPr>
          <p:cNvPr id="6" name="TextBox 5">
            <a:extLst>
              <a:ext uri="{FF2B5EF4-FFF2-40B4-BE49-F238E27FC236}">
                <a16:creationId xmlns:a16="http://schemas.microsoft.com/office/drawing/2014/main" id="{07ADEF8D-7659-452B-A0D5-22739FF62DE9}"/>
              </a:ext>
            </a:extLst>
          </p:cNvPr>
          <p:cNvSpPr txBox="1"/>
          <p:nvPr/>
        </p:nvSpPr>
        <p:spPr>
          <a:xfrm>
            <a:off x="2927064" y="4800490"/>
            <a:ext cx="5712555" cy="1015663"/>
          </a:xfrm>
          <a:prstGeom prst="rect">
            <a:avLst/>
          </a:prstGeom>
          <a:noFill/>
          <a:ln>
            <a:solidFill>
              <a:schemeClr val="tx1"/>
            </a:solidFill>
          </a:ln>
        </p:spPr>
        <p:txBody>
          <a:bodyPr wrap="square" rtlCol="0">
            <a:spAutoFit/>
          </a:bodyPr>
          <a:lstStyle/>
          <a:p>
            <a:pPr>
              <a:buSzPct val="115000"/>
            </a:pPr>
            <a:r>
              <a:rPr lang="es-MX" sz="2000" dirty="0"/>
              <a:t>Esta organización se basa en el tipo de cosas, o tipos de objetos, con los que convivimos diariamente.</a:t>
            </a:r>
          </a:p>
        </p:txBody>
      </p:sp>
      <p:pic>
        <p:nvPicPr>
          <p:cNvPr id="8" name="Picture 2"/>
          <p:cNvPicPr>
            <a:picLocks noChangeAspect="1" noChangeArrowheads="1"/>
          </p:cNvPicPr>
          <p:nvPr/>
        </p:nvPicPr>
        <p:blipFill rotWithShape="1">
          <a:blip r:embed="rId4" cstate="print"/>
          <a:srcRect t="20192"/>
          <a:stretch/>
        </p:blipFill>
        <p:spPr bwMode="auto">
          <a:xfrm>
            <a:off x="2782180" y="1844739"/>
            <a:ext cx="6002324" cy="2654109"/>
          </a:xfrm>
          <a:prstGeom prst="rect">
            <a:avLst/>
          </a:prstGeom>
          <a:noFill/>
          <a:ln w="9525">
            <a:noFill/>
            <a:miter lim="800000"/>
            <a:headEnd/>
            <a:tailEnd/>
          </a:ln>
        </p:spPr>
      </p:pic>
    </p:spTree>
    <p:extLst>
      <p:ext uri="{BB962C8B-B14F-4D97-AF65-F5344CB8AC3E}">
        <p14:creationId xmlns:p14="http://schemas.microsoft.com/office/powerpoint/2010/main" val="4178629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3726123" y="2172923"/>
            <a:ext cx="4642373" cy="4251026"/>
          </a:xfrm>
        </p:spPr>
        <p:txBody>
          <a:bodyPr>
            <a:normAutofit/>
          </a:bodyPr>
          <a:lstStyle/>
          <a:p>
            <a:r>
              <a:rPr lang="es-ES_tradnl" sz="1600" b="0" dirty="0">
                <a:latin typeface="+mn-lt"/>
              </a:rPr>
              <a:t>Agrupar clases funcionalmente similares.</a:t>
            </a:r>
          </a:p>
          <a:p>
            <a:endParaRPr lang="es-ES_tradnl" sz="1600" b="0" dirty="0">
              <a:latin typeface="+mn-lt"/>
            </a:endParaRPr>
          </a:p>
          <a:p>
            <a:r>
              <a:rPr lang="es-ES" sz="1600" b="0" dirty="0">
                <a:latin typeface="+mn-lt"/>
              </a:rPr>
              <a:t>             Identifica la derivación. Las clases / interfaces en el paquete "base" se amplían / implementan en el paquete "derivado", etc. Las clases derivadas no necesitan estar en el mismo paquete que la clase base.</a:t>
            </a:r>
          </a:p>
          <a:p>
            <a:r>
              <a:rPr lang="es-ES" sz="1600" b="0" dirty="0">
                <a:latin typeface="+mn-lt"/>
              </a:rPr>
              <a:t>     </a:t>
            </a:r>
          </a:p>
          <a:p>
            <a:endParaRPr lang="es-ES" sz="1600" b="0" dirty="0">
              <a:latin typeface="+mn-lt"/>
            </a:endParaRPr>
          </a:p>
          <a:p>
            <a:r>
              <a:rPr lang="es-ES" sz="1600" b="0" dirty="0">
                <a:latin typeface="+mn-lt"/>
              </a:rPr>
              <a:t>             Representa una dependencia, típicamente estereotipada («importación», «acceso», etc.).</a:t>
            </a:r>
          </a:p>
        </p:txBody>
      </p:sp>
      <p:sp>
        <p:nvSpPr>
          <p:cNvPr id="2" name="Título 1"/>
          <p:cNvSpPr>
            <a:spLocks noGrp="1"/>
          </p:cNvSpPr>
          <p:nvPr>
            <p:ph type="title" idx="4294967295"/>
          </p:nvPr>
        </p:nvSpPr>
        <p:spPr>
          <a:xfrm>
            <a:off x="1143000" y="914400"/>
            <a:ext cx="8001000" cy="554038"/>
          </a:xfrm>
        </p:spPr>
        <p:txBody>
          <a:bodyPr/>
          <a:lstStyle/>
          <a:p>
            <a:r>
              <a:rPr lang="es-ES_tradnl" dirty="0"/>
              <a:t>Diagrama de Paquetes</a:t>
            </a:r>
            <a:endParaRPr lang="es-ES" dirty="0"/>
          </a:p>
        </p:txBody>
      </p:sp>
      <p:pic>
        <p:nvPicPr>
          <p:cNvPr id="5122" name="Picture 2" descr="https://holub.com/image/uml/pack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23" y="1889198"/>
            <a:ext cx="2900004" cy="39875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holub.com/image/uml/arrow_hol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445" y="2861881"/>
            <a:ext cx="521444" cy="1533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olub.com/image/uml/arrow_solid.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773" y="4773308"/>
            <a:ext cx="552116" cy="18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597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615326" y="1985455"/>
            <a:ext cx="7672148" cy="1573076"/>
          </a:xfrm>
        </p:spPr>
        <p:txBody>
          <a:bodyPr>
            <a:normAutofit/>
          </a:bodyPr>
          <a:lstStyle/>
          <a:p>
            <a:pPr marL="342900" indent="-342900">
              <a:buFont typeface="Arial" panose="020B0604020202020204" pitchFamily="34" charset="0"/>
              <a:buChar char="•"/>
            </a:pPr>
            <a:r>
              <a:rPr lang="es-ES_tradnl" sz="1800" b="0" dirty="0">
                <a:latin typeface="+mn-lt"/>
              </a:rPr>
              <a:t>Descripción de todos los posibles estados de un objeto y cómo cambia ese estado como resultado de los eventos que ocurren sobre el objeto</a:t>
            </a:r>
            <a:endParaRPr lang="es-ES" sz="1800" b="0" dirty="0">
              <a:latin typeface="+mn-lt"/>
            </a:endParaRPr>
          </a:p>
        </p:txBody>
      </p:sp>
      <p:sp>
        <p:nvSpPr>
          <p:cNvPr id="2" name="Título 1"/>
          <p:cNvSpPr>
            <a:spLocks noGrp="1"/>
          </p:cNvSpPr>
          <p:nvPr>
            <p:ph type="title" idx="4294967295"/>
          </p:nvPr>
        </p:nvSpPr>
        <p:spPr>
          <a:xfrm>
            <a:off x="1143000" y="914400"/>
            <a:ext cx="8001000" cy="554038"/>
          </a:xfrm>
        </p:spPr>
        <p:txBody>
          <a:bodyPr/>
          <a:lstStyle/>
          <a:p>
            <a:r>
              <a:rPr lang="es-ES_tradnl" dirty="0"/>
              <a:t>Diagrama de Estado</a:t>
            </a:r>
            <a:endParaRPr lang="es-E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38" y="2633097"/>
            <a:ext cx="6938944" cy="33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180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501866" y="1258522"/>
            <a:ext cx="8202296" cy="743898"/>
          </a:xfrm>
        </p:spPr>
        <p:txBody>
          <a:bodyPr>
            <a:normAutofit/>
          </a:bodyPr>
          <a:lstStyle/>
          <a:p>
            <a:pPr marL="342900" indent="-342900">
              <a:buFont typeface="Arial" panose="020B0604020202020204" pitchFamily="34" charset="0"/>
              <a:buChar char="•"/>
            </a:pPr>
            <a:r>
              <a:rPr lang="es-ES_tradnl" sz="1800" b="0" dirty="0">
                <a:latin typeface="+mn-lt"/>
              </a:rPr>
              <a:t>Actividad: tarea que necesita ser realizada. Podríamos considerarlo también como un método</a:t>
            </a:r>
            <a:endParaRPr lang="es-ES" sz="1800" b="0" dirty="0">
              <a:latin typeface="+mn-lt"/>
            </a:endParaRPr>
          </a:p>
        </p:txBody>
      </p:sp>
      <p:sp>
        <p:nvSpPr>
          <p:cNvPr id="2" name="Título 1"/>
          <p:cNvSpPr>
            <a:spLocks noGrp="1"/>
          </p:cNvSpPr>
          <p:nvPr>
            <p:ph type="title" idx="4294967295"/>
          </p:nvPr>
        </p:nvSpPr>
        <p:spPr>
          <a:xfrm>
            <a:off x="1143000" y="571500"/>
            <a:ext cx="8001000" cy="554038"/>
          </a:xfrm>
        </p:spPr>
        <p:txBody>
          <a:bodyPr/>
          <a:lstStyle/>
          <a:p>
            <a:r>
              <a:rPr lang="es-ES_tradnl" dirty="0"/>
              <a:t>Diagrama de Actividad</a:t>
            </a:r>
            <a:endParaRPr lang="es-ES" dirty="0"/>
          </a:p>
        </p:txBody>
      </p:sp>
      <p:graphicFrame>
        <p:nvGraphicFramePr>
          <p:cNvPr id="6" name="Object 4"/>
          <p:cNvGraphicFramePr>
            <a:graphicFrameLocks noChangeAspect="1"/>
          </p:cNvGraphicFramePr>
          <p:nvPr>
            <p:extLst/>
          </p:nvPr>
        </p:nvGraphicFramePr>
        <p:xfrm>
          <a:off x="1692347" y="2109059"/>
          <a:ext cx="5819006" cy="4631542"/>
        </p:xfrm>
        <a:graphic>
          <a:graphicData uri="http://schemas.openxmlformats.org/presentationml/2006/ole">
            <mc:AlternateContent xmlns:mc="http://schemas.openxmlformats.org/markup-compatibility/2006">
              <mc:Choice xmlns:v="urn:schemas-microsoft-com:vml" Requires="v">
                <p:oleObj spid="_x0000_s330799" name="Imagen de mapa de bits" r:id="rId4" imgW="6400000" imgH="5095238" progId="Paint.Picture">
                  <p:embed/>
                </p:oleObj>
              </mc:Choice>
              <mc:Fallback>
                <p:oleObj name="Imagen de mapa de bits" r:id="rId4" imgW="6400000" imgH="5095238" progId="Paint.Picture">
                  <p:embed/>
                  <p:pic>
                    <p:nvPicPr>
                      <p:cNvPr id="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347" y="2109059"/>
                        <a:ext cx="5819006" cy="463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55103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5"/>
          </p:nvPr>
        </p:nvSpPr>
        <p:spPr>
          <a:xfrm>
            <a:off x="615326" y="1733084"/>
            <a:ext cx="7857342" cy="975391"/>
          </a:xfrm>
        </p:spPr>
        <p:txBody>
          <a:bodyPr>
            <a:normAutofit/>
          </a:bodyPr>
          <a:lstStyle/>
          <a:p>
            <a:pPr marL="342900" indent="-342900">
              <a:buFont typeface="Arial" panose="020B0604020202020204" pitchFamily="34" charset="0"/>
              <a:buChar char="•"/>
            </a:pPr>
            <a:r>
              <a:rPr lang="es-ES_tradnl" sz="1800" b="0" dirty="0">
                <a:latin typeface="+mn-lt"/>
              </a:rPr>
              <a:t>Relaciones físicas entre los componentes Software y Hardware del sistema.</a:t>
            </a:r>
          </a:p>
        </p:txBody>
      </p:sp>
      <p:sp>
        <p:nvSpPr>
          <p:cNvPr id="2" name="Título 1"/>
          <p:cNvSpPr>
            <a:spLocks noGrp="1"/>
          </p:cNvSpPr>
          <p:nvPr>
            <p:ph type="title" idx="4294967295"/>
          </p:nvPr>
        </p:nvSpPr>
        <p:spPr>
          <a:xfrm>
            <a:off x="1143000" y="914400"/>
            <a:ext cx="8001000" cy="554038"/>
          </a:xfrm>
        </p:spPr>
        <p:txBody>
          <a:bodyPr/>
          <a:lstStyle/>
          <a:p>
            <a:r>
              <a:rPr lang="es-ES_tradnl" dirty="0"/>
              <a:t>Diagrama de Despliegue</a:t>
            </a:r>
            <a:endParaRPr lang="es-E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2" y="2368398"/>
            <a:ext cx="7523009" cy="366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820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a:t>Reflexión</a:t>
            </a:r>
          </a:p>
        </p:txBody>
      </p:sp>
      <p:sp>
        <p:nvSpPr>
          <p:cNvPr id="7" name="TextBox 6">
            <a:extLst>
              <a:ext uri="{FF2B5EF4-FFF2-40B4-BE49-F238E27FC236}">
                <a16:creationId xmlns:a16="http://schemas.microsoft.com/office/drawing/2014/main" id="{A568591C-9960-4F46-9ABA-3AA2C74D1201}"/>
              </a:ext>
            </a:extLst>
          </p:cNvPr>
          <p:cNvSpPr txBox="1"/>
          <p:nvPr/>
        </p:nvSpPr>
        <p:spPr>
          <a:xfrm>
            <a:off x="537773" y="1176051"/>
            <a:ext cx="8068453" cy="304698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¿Qué otros diagramas, además del diagrama de clases, crees que pudieran resultarte útiles en el diseño de una solución OO?</a:t>
            </a:r>
          </a:p>
          <a:p>
            <a:pPr marL="285750" indent="-285750">
              <a:buFont typeface="Arial" panose="020B0604020202020204" pitchFamily="34" charset="0"/>
              <a:buChar char="•"/>
            </a:pPr>
            <a:r>
              <a:rPr lang="es-MX" sz="2400" dirty="0"/>
              <a:t>¿Cómo consideras que la habilidad de comunicación se manifiesta en las actividades de diseño orientado a objetos?</a:t>
            </a:r>
          </a:p>
          <a:p>
            <a:pPr marL="285750" indent="-285750">
              <a:buFont typeface="Arial" panose="020B0604020202020204" pitchFamily="34" charset="0"/>
              <a:buChar char="•"/>
            </a:pPr>
            <a:r>
              <a:rPr lang="es-MX" sz="2400" dirty="0"/>
              <a:t>¿Dónde consideras que está presente la mentalidad de orientación a futuro aplicada a este tema?</a:t>
            </a:r>
          </a:p>
        </p:txBody>
      </p:sp>
    </p:spTree>
    <p:extLst>
      <p:ext uri="{BB962C8B-B14F-4D97-AF65-F5344CB8AC3E}">
        <p14:creationId xmlns:p14="http://schemas.microsoft.com/office/powerpoint/2010/main" val="1289125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2263471" y="2690340"/>
            <a:ext cx="6478193" cy="553990"/>
          </a:xfrm>
        </p:spPr>
        <p:txBody>
          <a:bodyPr/>
          <a:lstStyle/>
          <a:p>
            <a:r>
              <a:rPr lang="es-MX" dirty="0"/>
              <a:t>Cierre (5 minutos)</a:t>
            </a:r>
          </a:p>
        </p:txBody>
      </p:sp>
      <p:sp>
        <p:nvSpPr>
          <p:cNvPr id="2" name="Oval 1">
            <a:extLst>
              <a:ext uri="{FF2B5EF4-FFF2-40B4-BE49-F238E27FC236}">
                <a16:creationId xmlns:a16="http://schemas.microsoft.com/office/drawing/2014/main" id="{F5C91645-9919-47CF-BCE4-BAC938A901AA}"/>
              </a:ext>
            </a:extLst>
          </p:cNvPr>
          <p:cNvSpPr/>
          <p:nvPr/>
        </p:nvSpPr>
        <p:spPr>
          <a:xfrm>
            <a:off x="237744" y="2359169"/>
            <a:ext cx="1810511" cy="17922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8800" b="1" dirty="0"/>
              <a:t>8</a:t>
            </a:r>
          </a:p>
        </p:txBody>
      </p:sp>
    </p:spTree>
    <p:extLst>
      <p:ext uri="{BB962C8B-B14F-4D97-AF65-F5344CB8AC3E}">
        <p14:creationId xmlns:p14="http://schemas.microsoft.com/office/powerpoint/2010/main" val="2589694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933E4-3154-4A5C-B2D9-E1F765A41432}"/>
              </a:ext>
            </a:extLst>
          </p:cNvPr>
          <p:cNvSpPr>
            <a:spLocks noGrp="1"/>
          </p:cNvSpPr>
          <p:nvPr>
            <p:ph type="title"/>
          </p:nvPr>
        </p:nvSpPr>
        <p:spPr>
          <a:xfrm>
            <a:off x="537772" y="274319"/>
            <a:ext cx="7737547" cy="553990"/>
          </a:xfrm>
        </p:spPr>
        <p:txBody>
          <a:bodyPr/>
          <a:lstStyle/>
          <a:p>
            <a:pPr algn="l"/>
            <a:r>
              <a:rPr lang="en-US" dirty="0" err="1"/>
              <a:t>Cierre</a:t>
            </a:r>
            <a:endParaRPr lang="en-US" dirty="0"/>
          </a:p>
        </p:txBody>
      </p:sp>
      <p:sp>
        <p:nvSpPr>
          <p:cNvPr id="4" name="TextBox 3">
            <a:extLst>
              <a:ext uri="{FF2B5EF4-FFF2-40B4-BE49-F238E27FC236}">
                <a16:creationId xmlns:a16="http://schemas.microsoft.com/office/drawing/2014/main" id="{A4E03297-708D-46C1-87A7-E2CD9C84C2FE}"/>
              </a:ext>
            </a:extLst>
          </p:cNvPr>
          <p:cNvSpPr txBox="1"/>
          <p:nvPr/>
        </p:nvSpPr>
        <p:spPr>
          <a:xfrm>
            <a:off x="537773" y="1176051"/>
            <a:ext cx="8068453" cy="156966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MX" sz="2400" dirty="0"/>
              <a:t>Describe lo más relevante que aprendiste en relación a este tema.</a:t>
            </a:r>
          </a:p>
          <a:p>
            <a:pPr marL="285750" indent="-285750">
              <a:buFont typeface="Arial" panose="020B0604020202020204" pitchFamily="34" charset="0"/>
              <a:buChar char="•"/>
            </a:pPr>
            <a:r>
              <a:rPr lang="es-MX" sz="2400" dirty="0"/>
              <a:t>Menciona las tres cosas que te gustaron más.</a:t>
            </a:r>
          </a:p>
          <a:p>
            <a:pPr marL="285750" indent="-285750">
              <a:buFont typeface="Arial" panose="020B0604020202020204" pitchFamily="34" charset="0"/>
              <a:buChar char="•"/>
            </a:pPr>
            <a:r>
              <a:rPr lang="es-MX" sz="2400" dirty="0"/>
              <a:t>Menciona las tres cosas que no te gustaron tanto.</a:t>
            </a:r>
          </a:p>
        </p:txBody>
      </p:sp>
    </p:spTree>
    <p:extLst>
      <p:ext uri="{BB962C8B-B14F-4D97-AF65-F5344CB8AC3E}">
        <p14:creationId xmlns:p14="http://schemas.microsoft.com/office/powerpoint/2010/main" val="36289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ES" dirty="0"/>
              <a:t>Análisis y diseño orientado a objetos </a:t>
            </a:r>
            <a:endParaRPr lang="es-MX" dirty="0"/>
          </a:p>
        </p:txBody>
      </p:sp>
      <p:sp>
        <p:nvSpPr>
          <p:cNvPr id="7" name="TextBox 6">
            <a:extLst>
              <a:ext uri="{FF2B5EF4-FFF2-40B4-BE49-F238E27FC236}">
                <a16:creationId xmlns:a16="http://schemas.microsoft.com/office/drawing/2014/main" id="{A568591C-9960-4F46-9ABA-3AA2C74D1201}"/>
              </a:ext>
            </a:extLst>
          </p:cNvPr>
          <p:cNvSpPr txBox="1"/>
          <p:nvPr/>
        </p:nvSpPr>
        <p:spPr>
          <a:xfrm>
            <a:off x="310683" y="773445"/>
            <a:ext cx="1708416" cy="5632311"/>
          </a:xfrm>
          <a:prstGeom prst="rect">
            <a:avLst/>
          </a:prstGeom>
          <a:noFill/>
          <a:ln>
            <a:solidFill>
              <a:schemeClr val="tx1"/>
            </a:solidFill>
          </a:ln>
        </p:spPr>
        <p:txBody>
          <a:bodyPr wrap="square" rtlCol="0">
            <a:spAutoFit/>
          </a:bodyPr>
          <a:lstStyle/>
          <a:p>
            <a:pPr>
              <a:buSzPct val="115000"/>
            </a:pPr>
            <a:endParaRPr lang="es-MX" sz="2000" dirty="0"/>
          </a:p>
          <a:p>
            <a:pPr>
              <a:buSzPct val="115000"/>
            </a:pPr>
            <a:r>
              <a:rPr lang="es-MX" sz="2000" b="1" dirty="0"/>
              <a:t>El concepto principal es que uno debe modelar sistemas de software como una colección de objetos que cooperan entre sí mediante el envío de mensajes.</a:t>
            </a:r>
          </a:p>
          <a:p>
            <a:pPr>
              <a:buSzPct val="115000"/>
            </a:pPr>
            <a:endParaRPr lang="es-MX" sz="2000" b="1" dirty="0"/>
          </a:p>
        </p:txBody>
      </p:sp>
      <p:pic>
        <p:nvPicPr>
          <p:cNvPr id="323599" name="Picture 15" descr="Resultado de imagen para programacion orientada a obje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99" y="958468"/>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88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5"/>
          </p:nvPr>
        </p:nvSpPr>
        <p:spPr/>
        <p:txBody>
          <a:bodyPr/>
          <a:lstStyle/>
          <a:p>
            <a:endParaRPr lang="es-MX"/>
          </a:p>
        </p:txBody>
      </p:sp>
      <p:sp>
        <p:nvSpPr>
          <p:cNvPr id="3" name="Título 2"/>
          <p:cNvSpPr>
            <a:spLocks noGrp="1"/>
          </p:cNvSpPr>
          <p:nvPr>
            <p:ph type="title"/>
          </p:nvPr>
        </p:nvSpPr>
        <p:spPr/>
        <p:txBody>
          <a:bodyPr/>
          <a:lstStyle/>
          <a:p>
            <a:r>
              <a:rPr lang="es-MX" dirty="0"/>
              <a:t>¿Qué lenguajes OO conoces?</a:t>
            </a:r>
          </a:p>
        </p:txBody>
      </p:sp>
      <p:pic>
        <p:nvPicPr>
          <p:cNvPr id="328706" name="Picture 2" descr="Resultado de imagen para programacion orientada a objet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92" y="1618859"/>
            <a:ext cx="8456247" cy="475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80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ISNEWSLIDENUMBER" val="False"/>
  <p:tag name="PREVIOUSNAME" val="C:\Users\Sarah McCoy\Documents\01 Generation\Countries\Kenya\CCA\GenKenya - Call Centre Agent Curriculum Content Deck_vF.pptx"/>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eneration Theme">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neration Professions - industry">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 Generation Student">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e Generation Job">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eneration - What We Offer">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eration - What We Ask...">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Generation Theme Covers">
  <a:themeElements>
    <a:clrScheme name="Custom 1">
      <a:dk1>
        <a:srgbClr val="333333"/>
      </a:dk1>
      <a:lt1>
        <a:sysClr val="window" lastClr="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53255</TotalTime>
  <Words>7156</Words>
  <Application>Microsoft Office PowerPoint</Application>
  <PresentationFormat>On-screen Show (4:3)</PresentationFormat>
  <Paragraphs>878</Paragraphs>
  <Slides>76</Slides>
  <Notes>74</Notes>
  <HiddenSlides>0</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2</vt:i4>
      </vt:variant>
      <vt:variant>
        <vt:lpstr>Slide Titles</vt:lpstr>
      </vt:variant>
      <vt:variant>
        <vt:i4>76</vt:i4>
      </vt:variant>
    </vt:vector>
  </HeadingPairs>
  <TitlesOfParts>
    <vt:vector size="96" baseType="lpstr">
      <vt:lpstr>Arial</vt:lpstr>
      <vt:lpstr>Arial Narrow</vt:lpstr>
      <vt:lpstr>Calibri</vt:lpstr>
      <vt:lpstr>Ebrima</vt:lpstr>
      <vt:lpstr>Eurostile LT Std</vt:lpstr>
      <vt:lpstr>Helvetica</vt:lpstr>
      <vt:lpstr>Monda</vt:lpstr>
      <vt:lpstr>Open Sans</vt:lpstr>
      <vt:lpstr>Segoe UI</vt:lpstr>
      <vt:lpstr>Times New Roman</vt:lpstr>
      <vt:lpstr>Wingdings</vt:lpstr>
      <vt:lpstr>Generation Theme</vt:lpstr>
      <vt:lpstr>Generation Professions - industry</vt:lpstr>
      <vt:lpstr>The Generation Student</vt:lpstr>
      <vt:lpstr>The Generation Job</vt:lpstr>
      <vt:lpstr>Generation - What We Offer</vt:lpstr>
      <vt:lpstr>Generation - What We Ask...</vt:lpstr>
      <vt:lpstr>Generation Theme Covers</vt:lpstr>
      <vt:lpstr>think-cell Slide</vt:lpstr>
      <vt:lpstr>Imagen de mapa de bits</vt:lpstr>
      <vt:lpstr>PowerPoint Presentation</vt:lpstr>
      <vt:lpstr>Fundamentos de Desarrollo Orientado a Objetos</vt:lpstr>
      <vt:lpstr>Apertura - ¿Qué piensan? (10 minutos)</vt:lpstr>
      <vt:lpstr>Apertura</vt:lpstr>
      <vt:lpstr>☞Actividad/Práctica</vt:lpstr>
      <vt:lpstr>El paradigma Orientado a Objetos (2 horas)</vt:lpstr>
      <vt:lpstr>POO: Programación Orientada a Objetos</vt:lpstr>
      <vt:lpstr>Análisis y diseño orientado a objetos </vt:lpstr>
      <vt:lpstr>¿Qué lenguajes OO conoces?</vt:lpstr>
      <vt:lpstr>Definición</vt:lpstr>
      <vt:lpstr>Ventajas y Desventajas</vt:lpstr>
      <vt:lpstr>Clases</vt:lpstr>
      <vt:lpstr>Objetos</vt:lpstr>
      <vt:lpstr>Relación entre Clase y Objetos</vt:lpstr>
      <vt:lpstr>☞Actividad/Práctica</vt:lpstr>
      <vt:lpstr>En resumen</vt:lpstr>
      <vt:lpstr>Características de la POO (30 minutos)</vt:lpstr>
      <vt:lpstr>Características de la POO</vt:lpstr>
      <vt:lpstr>Herencia</vt:lpstr>
      <vt:lpstr>Herencia</vt:lpstr>
      <vt:lpstr>Herencia - especialización</vt:lpstr>
      <vt:lpstr>Ventajas de la herencia</vt:lpstr>
      <vt:lpstr>☞Actividad/Práctica</vt:lpstr>
      <vt:lpstr>Polimorfismo</vt:lpstr>
      <vt:lpstr>Cómo funciona el polimorfismo</vt:lpstr>
      <vt:lpstr>Cómo funciona el polimorfismo</vt:lpstr>
      <vt:lpstr>☞Actividad/Práctica</vt:lpstr>
      <vt:lpstr>Encapsulamiento</vt:lpstr>
      <vt:lpstr>Encapsulamiento</vt:lpstr>
      <vt:lpstr>Reflexión</vt:lpstr>
      <vt:lpstr>Herramientas CASE (30 minutos)</vt:lpstr>
      <vt:lpstr>Herramientas CASE</vt:lpstr>
      <vt:lpstr>Herramientas CASE OpenSource</vt:lpstr>
      <vt:lpstr>Herramientas CASE Online</vt:lpstr>
      <vt:lpstr>Herramientas CASE de pago</vt:lpstr>
      <vt:lpstr>Reflexión</vt:lpstr>
      <vt:lpstr>El modelado y la Notación UML (2 horas)</vt:lpstr>
      <vt:lpstr>Modelamiento</vt:lpstr>
      <vt:lpstr>El modelo</vt:lpstr>
      <vt:lpstr>Proceso de modelamiento</vt:lpstr>
      <vt:lpstr>UML: Lenguaje Unificado de Modelado</vt:lpstr>
      <vt:lpstr>Tipos de Diagramas UML</vt:lpstr>
      <vt:lpstr>Diagrama de Casos de Uso</vt:lpstr>
      <vt:lpstr>Tipos de Diagramas UML (II)</vt:lpstr>
      <vt:lpstr>Diagrama de Clases</vt:lpstr>
      <vt:lpstr>Draw.io y UML</vt:lpstr>
      <vt:lpstr>Clases, Propiedades y Métodos</vt:lpstr>
      <vt:lpstr>Relaciones Entre Clases</vt:lpstr>
      <vt:lpstr>Cardinalidad</vt:lpstr>
      <vt:lpstr>Cardinalidad - ejemplo</vt:lpstr>
      <vt:lpstr>Asociación</vt:lpstr>
      <vt:lpstr>Asociación múltiple</vt:lpstr>
      <vt:lpstr>Asociación recursiva</vt:lpstr>
      <vt:lpstr>Agregación</vt:lpstr>
      <vt:lpstr>Agregación por composición</vt:lpstr>
      <vt:lpstr>Generalización</vt:lpstr>
      <vt:lpstr>Interfaces</vt:lpstr>
      <vt:lpstr>Ejemplo sistema completo</vt:lpstr>
      <vt:lpstr>Reflexión</vt:lpstr>
      <vt:lpstr>Análisis Orientado a Objetos (2 horas)</vt:lpstr>
      <vt:lpstr>Procedimiento</vt:lpstr>
      <vt:lpstr>Procedimiento</vt:lpstr>
      <vt:lpstr>Procedimiento</vt:lpstr>
      <vt:lpstr>Diagrama de clases Conceptuales</vt:lpstr>
      <vt:lpstr>☞Actividad – Diagrama de clases</vt:lpstr>
      <vt:lpstr>Reflexión</vt:lpstr>
      <vt:lpstr>Otros elementos de la notación UML (30 minutos)</vt:lpstr>
      <vt:lpstr>Diagrama de Secuencia</vt:lpstr>
      <vt:lpstr>Diagrama de Colaboración</vt:lpstr>
      <vt:lpstr>Diagrama de Paquetes</vt:lpstr>
      <vt:lpstr>Diagrama de Estado</vt:lpstr>
      <vt:lpstr>Diagrama de Actividad</vt:lpstr>
      <vt:lpstr>Diagrama de Despliegue</vt:lpstr>
      <vt:lpstr>Reflexión</vt:lpstr>
      <vt:lpstr>Cierre (5 minutos)</vt:lpstr>
      <vt:lpstr>Cierre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OPX User</dc:creator>
  <cp:lastModifiedBy>Joe Baker</cp:lastModifiedBy>
  <cp:revision>2211</cp:revision>
  <cp:lastPrinted>2015-02-04T14:39:55Z</cp:lastPrinted>
  <dcterms:created xsi:type="dcterms:W3CDTF">2014-05-29T10:10:53Z</dcterms:created>
  <dcterms:modified xsi:type="dcterms:W3CDTF">2018-02-05T14:17:26Z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ce2010EditCount">
    <vt:lpwstr>1</vt:lpwstr>
  </property>
  <property fmtid="{D5CDD505-2E9C-101B-9397-08002B2CF9AE}" pid="3" name="Office2003EditCount">
    <vt:lpwstr>0</vt:lpwstr>
  </property>
  <property fmtid="{D5CDD505-2E9C-101B-9397-08002B2CF9AE}" pid="4" name="LastEditedOfficeVersion">
    <vt:lpwstr>Office2010</vt:lpwstr>
  </property>
  <property fmtid="{D5CDD505-2E9C-101B-9397-08002B2CF9AE}" pid="5" name="VGCompatibilityCheck Run By">
    <vt:lpwstr>Prasanth Prabhakaran</vt:lpwstr>
  </property>
  <property fmtid="{D5CDD505-2E9C-101B-9397-08002B2CF9AE}" pid="6" name="VGCompatibilityCheck Run On ">
    <vt:lpwstr>5/13/2015 11:18:46 PM</vt:lpwstr>
  </property>
  <property fmtid="{D5CDD505-2E9C-101B-9397-08002B2CF9AE}" pid="7" name="Office2010WasSaved">
    <vt:lpwstr>1</vt:lpwstr>
  </property>
</Properties>
</file>